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61" r:id="rId1"/>
    <p:sldMasterId id="2147483733" r:id="rId2"/>
  </p:sldMasterIdLst>
  <p:notesMasterIdLst>
    <p:notesMasterId r:id="rId44"/>
  </p:notesMasterIdLst>
  <p:sldIdLst>
    <p:sldId id="272" r:id="rId3"/>
    <p:sldId id="280" r:id="rId4"/>
    <p:sldId id="278" r:id="rId5"/>
    <p:sldId id="281" r:id="rId6"/>
    <p:sldId id="282" r:id="rId7"/>
    <p:sldId id="264" r:id="rId8"/>
    <p:sldId id="284" r:id="rId9"/>
    <p:sldId id="283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92" r:id="rId18"/>
    <p:sldId id="293" r:id="rId19"/>
    <p:sldId id="294" r:id="rId20"/>
    <p:sldId id="295" r:id="rId21"/>
    <p:sldId id="296" r:id="rId22"/>
    <p:sldId id="297" r:id="rId23"/>
    <p:sldId id="298" r:id="rId24"/>
    <p:sldId id="299" r:id="rId25"/>
    <p:sldId id="300" r:id="rId26"/>
    <p:sldId id="301" r:id="rId27"/>
    <p:sldId id="302" r:id="rId28"/>
    <p:sldId id="303" r:id="rId29"/>
    <p:sldId id="304" r:id="rId30"/>
    <p:sldId id="305" r:id="rId31"/>
    <p:sldId id="306" r:id="rId32"/>
    <p:sldId id="307" r:id="rId33"/>
    <p:sldId id="308" r:id="rId34"/>
    <p:sldId id="309" r:id="rId35"/>
    <p:sldId id="310" r:id="rId36"/>
    <p:sldId id="311" r:id="rId37"/>
    <p:sldId id="312" r:id="rId38"/>
    <p:sldId id="313" r:id="rId39"/>
    <p:sldId id="314" r:id="rId40"/>
    <p:sldId id="315" r:id="rId41"/>
    <p:sldId id="316" r:id="rId42"/>
    <p:sldId id="317" r:id="rId4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43" autoAdjust="0"/>
    <p:restoredTop sz="95918" autoAdjust="0"/>
  </p:normalViewPr>
  <p:slideViewPr>
    <p:cSldViewPr>
      <p:cViewPr varScale="1">
        <p:scale>
          <a:sx n="97" d="100"/>
          <a:sy n="97" d="100"/>
        </p:scale>
        <p:origin x="1494" y="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EBD340-4361-4612-988F-D963BCB38E57}" type="datetimeFigureOut">
              <a:rPr lang="hu-HU" smtClean="0"/>
              <a:t>2018.01.27.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756917-1CF3-44D3-83AA-CFAC4098C57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90737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231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1179288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508787"/>
            <a:ext cx="8496944" cy="61419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2411015"/>
            <a:ext cx="8496944" cy="3994316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111775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179288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1316766"/>
            <a:ext cx="6912768" cy="614197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2218994"/>
            <a:ext cx="6912768" cy="3994316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90340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4207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21700" y="116632"/>
            <a:ext cx="8870780" cy="4847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hu-HU" sz="1100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hu-HU" sz="24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Zsid 11.3</a:t>
            </a:r>
          </a:p>
          <a:p>
            <a:pPr algn="ctr"/>
            <a:endParaRPr lang="hu-HU" b="1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just">
              <a:lnSpc>
                <a:spcPct val="200000"/>
              </a:lnSpc>
            </a:pPr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3 </a:t>
            </a:r>
            <a:r>
              <a:rPr lang="hu-HU" sz="3400" dirty="0">
                <a:latin typeface="Bookman Old Style" panose="02050604050505020204" pitchFamily="18" charset="0"/>
              </a:rPr>
              <a:t>Hit által értjük meg, hogy a világ Isten beszéde által teremtetett, hogy ami </a:t>
            </a:r>
          </a:p>
          <a:p>
            <a:pPr algn="just">
              <a:lnSpc>
                <a:spcPct val="200000"/>
              </a:lnSpc>
            </a:pPr>
            <a:r>
              <a:rPr lang="hu-HU" sz="3400" dirty="0">
                <a:latin typeface="Bookman Old Style" panose="02050604050505020204" pitchFamily="18" charset="0"/>
              </a:rPr>
              <a:t>látható, a láthatatlanból állott elő.</a:t>
            </a:r>
          </a:p>
          <a:p>
            <a:pPr algn="just"/>
            <a:endParaRPr lang="hu-HU" dirty="0">
              <a:latin typeface="Bookman Old Style" panose="02050604050505020204" pitchFamily="18" charset="0"/>
            </a:endParaRPr>
          </a:p>
          <a:p>
            <a:pPr algn="just"/>
            <a:endParaRPr lang="hu-HU" sz="34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52775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-54260" y="0"/>
            <a:ext cx="9252520" cy="6771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hu-HU" sz="1600" dirty="0">
                <a:solidFill>
                  <a:srgbClr val="C00000"/>
                </a:solidFill>
                <a:latin typeface="Bookman Old Style" panose="02050604050505020204" pitchFamily="18" charset="0"/>
              </a:rPr>
              <a:t>                       </a:t>
            </a:r>
          </a:p>
          <a:p>
            <a:pPr algn="ctr"/>
            <a:r>
              <a:rPr lang="hu-HU" sz="28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Márk 9. 17-27</a:t>
            </a:r>
          </a:p>
          <a:p>
            <a:pPr algn="ctr"/>
            <a:endParaRPr lang="hu-HU" sz="1600" b="1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17 </a:t>
            </a:r>
            <a:r>
              <a:rPr lang="hu-HU" sz="3400" dirty="0">
                <a:latin typeface="Bookman Old Style" panose="02050604050505020204" pitchFamily="18" charset="0"/>
              </a:rPr>
              <a:t>És valaki a sokaságból így válaszolt: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Mester, elhoztam hozzád a fiamat, akiben néma lélek van,</a:t>
            </a:r>
          </a:p>
          <a:p>
            <a:pPr algn="just"/>
            <a:endParaRPr lang="hu-HU" sz="16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18</a:t>
            </a:r>
            <a:r>
              <a:rPr lang="hu-HU" sz="3600" dirty="0">
                <a:solidFill>
                  <a:srgbClr val="C00000"/>
                </a:solidFill>
                <a:latin typeface="Bookman Old Style" panose="02050604050505020204" pitchFamily="18" charset="0"/>
              </a:rPr>
              <a:t> </a:t>
            </a:r>
            <a:r>
              <a:rPr lang="hu-HU" sz="3400" dirty="0">
                <a:latin typeface="Bookman Old Style" panose="02050604050505020204" pitchFamily="18" charset="0"/>
              </a:rPr>
              <a:t>és valahányszor ez erőt vesz rajta, földre teperi, ő pedig tajtékzik, a fogát csikorgatja és megmerevedik. Mondtam a tanítványaidnak, hogy űzzék ki, de nem tudták.</a:t>
            </a:r>
          </a:p>
          <a:p>
            <a:pPr algn="just"/>
            <a:endParaRPr lang="hu-HU" sz="16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19 </a:t>
            </a:r>
            <a:r>
              <a:rPr lang="hu-HU" sz="3400" dirty="0">
                <a:latin typeface="Bookman Old Style" panose="02050604050505020204" pitchFamily="18" charset="0"/>
              </a:rPr>
              <a:t>Ő erre azt mondta: Ó, hitetlen nemzedékmeddig leszek még veletek? Meddig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szenvedjelek el titeket? Vezessétek hozzám</a:t>
            </a:r>
          </a:p>
        </p:txBody>
      </p:sp>
    </p:spTree>
    <p:extLst>
      <p:ext uri="{BB962C8B-B14F-4D97-AF65-F5344CB8AC3E}">
        <p14:creationId xmlns:p14="http://schemas.microsoft.com/office/powerpoint/2010/main" val="2687657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0" y="17993"/>
            <a:ext cx="9252520" cy="621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hu-HU" sz="1600" dirty="0">
                <a:solidFill>
                  <a:srgbClr val="C00000"/>
                </a:solidFill>
                <a:latin typeface="Bookman Old Style" panose="02050604050505020204" pitchFamily="18" charset="0"/>
              </a:rPr>
              <a:t>                       </a:t>
            </a:r>
          </a:p>
          <a:p>
            <a:pPr algn="ctr"/>
            <a:r>
              <a:rPr lang="hu-HU" sz="28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Márk 9. 17-27</a:t>
            </a:r>
          </a:p>
          <a:p>
            <a:pPr algn="ctr"/>
            <a:endParaRPr lang="hu-HU" sz="1600" b="1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20 </a:t>
            </a:r>
            <a:r>
              <a:rPr lang="hu-HU" sz="3400" dirty="0">
                <a:latin typeface="Bookman Old Style" panose="02050604050505020204" pitchFamily="18" charset="0"/>
              </a:rPr>
              <a:t>Odavitték, és ahogy meglátta őt a lélek, azonnal erőt vett a fiún, úgy, hogy az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földre esve fetrengett és tajtékzott.</a:t>
            </a:r>
          </a:p>
          <a:p>
            <a:pPr algn="just"/>
            <a:endParaRPr lang="hu-HU" sz="16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21 </a:t>
            </a:r>
            <a:r>
              <a:rPr lang="hu-HU" sz="3400" dirty="0">
                <a:latin typeface="Bookman Old Style" panose="02050604050505020204" pitchFamily="18" charset="0"/>
              </a:rPr>
              <a:t>És Jézus megkérdezte az apját: Mióta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van ez így? Ő pedig azt mondta: Gyermek-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sége óta.</a:t>
            </a:r>
          </a:p>
          <a:p>
            <a:pPr algn="just"/>
            <a:endParaRPr lang="hu-HU" sz="16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22 </a:t>
            </a:r>
            <a:r>
              <a:rPr lang="hu-HU" sz="3400" dirty="0">
                <a:latin typeface="Bookman Old Style" panose="02050604050505020204" pitchFamily="18" charset="0"/>
              </a:rPr>
              <a:t>És sokszor vetette őt tűzbe is, vízbe is,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hogy elpusztítsa, de ha valamit tehetsz,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légy segítségül nekünk, könyörülj rajtunk!</a:t>
            </a:r>
          </a:p>
        </p:txBody>
      </p:sp>
    </p:spTree>
    <p:extLst>
      <p:ext uri="{BB962C8B-B14F-4D97-AF65-F5344CB8AC3E}">
        <p14:creationId xmlns:p14="http://schemas.microsoft.com/office/powerpoint/2010/main" val="41746777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0" y="29925"/>
            <a:ext cx="9252520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hu-HU" sz="1600" dirty="0">
                <a:solidFill>
                  <a:srgbClr val="C00000"/>
                </a:solidFill>
                <a:latin typeface="Bookman Old Style" panose="02050604050505020204" pitchFamily="18" charset="0"/>
              </a:rPr>
              <a:t>                       </a:t>
            </a:r>
          </a:p>
          <a:p>
            <a:pPr algn="ctr"/>
            <a:r>
              <a:rPr lang="hu-HU" sz="28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Márk 9. 17-27</a:t>
            </a:r>
          </a:p>
          <a:p>
            <a:pPr algn="ctr"/>
            <a:endParaRPr lang="hu-HU" sz="1600" b="1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23 </a:t>
            </a:r>
            <a:r>
              <a:rPr lang="hu-HU" sz="3400" dirty="0">
                <a:latin typeface="Bookman Old Style" panose="02050604050505020204" pitchFamily="18" charset="0"/>
              </a:rPr>
              <a:t>Jézus pedig azt mondta neki: Hogy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tehetsz-e valamit? Minden lehetséges a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hívőnek!</a:t>
            </a:r>
          </a:p>
          <a:p>
            <a:pPr algn="just"/>
            <a:endParaRPr lang="hu-HU" sz="16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24 </a:t>
            </a:r>
            <a:r>
              <a:rPr lang="hu-HU" sz="3400" dirty="0">
                <a:latin typeface="Bookman Old Style" panose="02050604050505020204" pitchFamily="18" charset="0"/>
              </a:rPr>
              <a:t>A gyermek apja pedig könnyek között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tüstént így kiáltott: Hiszek, Uram! Légy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segítségül az én hitetlenségemben!</a:t>
            </a:r>
          </a:p>
          <a:p>
            <a:pPr algn="just"/>
            <a:endParaRPr lang="hu-HU" sz="16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25 </a:t>
            </a:r>
            <a:r>
              <a:rPr lang="hu-HU" sz="3400" dirty="0">
                <a:latin typeface="Bookman Old Style" panose="02050604050505020204" pitchFamily="18" charset="0"/>
              </a:rPr>
              <a:t>Jézus pedig, amikor látta, hogy a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sokaság még inkább összetódul,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megdorgálta a tisztátalan lelket, és azt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mondta neki:</a:t>
            </a:r>
          </a:p>
        </p:txBody>
      </p:sp>
    </p:spTree>
    <p:extLst>
      <p:ext uri="{BB962C8B-B14F-4D97-AF65-F5344CB8AC3E}">
        <p14:creationId xmlns:p14="http://schemas.microsoft.com/office/powerpoint/2010/main" val="29037882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0" y="29925"/>
            <a:ext cx="9252520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hu-HU" sz="1600" dirty="0">
                <a:solidFill>
                  <a:srgbClr val="C00000"/>
                </a:solidFill>
                <a:latin typeface="Bookman Old Style" panose="02050604050505020204" pitchFamily="18" charset="0"/>
              </a:rPr>
              <a:t>                       </a:t>
            </a:r>
          </a:p>
          <a:p>
            <a:pPr algn="ctr"/>
            <a:r>
              <a:rPr lang="hu-HU" sz="28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Márk 9. 17-27</a:t>
            </a:r>
          </a:p>
          <a:p>
            <a:pPr algn="ctr"/>
            <a:endParaRPr lang="hu-HU" sz="1600" b="1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Te néma és süket lélek, parancsolom neked, hogy menj ki belőle, és többé vissza ne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térj!</a:t>
            </a:r>
          </a:p>
          <a:p>
            <a:pPr algn="just"/>
            <a:endParaRPr lang="hu-HU" sz="16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26 </a:t>
            </a:r>
            <a:r>
              <a:rPr lang="hu-HU" sz="3400" dirty="0">
                <a:latin typeface="Bookman Old Style" panose="02050604050505020204" pitchFamily="18" charset="0"/>
              </a:rPr>
              <a:t>Ekkor az kiáltás és erős rángások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közepette kiment, a gyermek pedig olyan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lett, mint egy halott, annyira, hogy sokan azt mondták, hogy meghalt.</a:t>
            </a:r>
          </a:p>
          <a:p>
            <a:pPr algn="just"/>
            <a:endParaRPr lang="hu-HU" sz="34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27 </a:t>
            </a:r>
            <a:r>
              <a:rPr lang="hu-HU" sz="3400" dirty="0">
                <a:latin typeface="Bookman Old Style" panose="02050604050505020204" pitchFamily="18" charset="0"/>
              </a:rPr>
              <a:t>Jézus pedig megfogta a kezét, fölemelte, mire az talpra állt.</a:t>
            </a:r>
          </a:p>
        </p:txBody>
      </p:sp>
    </p:spTree>
    <p:extLst>
      <p:ext uri="{BB962C8B-B14F-4D97-AF65-F5344CB8AC3E}">
        <p14:creationId xmlns:p14="http://schemas.microsoft.com/office/powerpoint/2010/main" val="12531700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0" y="29925"/>
            <a:ext cx="9252520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hu-HU" sz="1600" dirty="0">
                <a:solidFill>
                  <a:srgbClr val="C00000"/>
                </a:solidFill>
                <a:latin typeface="Bookman Old Style" panose="02050604050505020204" pitchFamily="18" charset="0"/>
              </a:rPr>
              <a:t>                       </a:t>
            </a:r>
          </a:p>
          <a:p>
            <a:pPr algn="ctr"/>
            <a:r>
              <a:rPr lang="hu-HU" sz="28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Máté 8. 5-13</a:t>
            </a:r>
          </a:p>
          <a:p>
            <a:pPr algn="ctr"/>
            <a:endParaRPr lang="hu-HU" sz="1600" b="1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5 </a:t>
            </a:r>
            <a:r>
              <a:rPr lang="hu-HU" sz="3400" dirty="0">
                <a:latin typeface="Bookman Old Style" panose="02050604050505020204" pitchFamily="18" charset="0"/>
              </a:rPr>
              <a:t>Amikor Jézus Kapernaumba érkezett,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egy százados ment hozzá segítséget kérve:</a:t>
            </a:r>
          </a:p>
          <a:p>
            <a:pPr algn="just"/>
            <a:endParaRPr lang="hu-HU" sz="16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6 </a:t>
            </a:r>
            <a:r>
              <a:rPr lang="hu-HU" sz="3400" dirty="0">
                <a:latin typeface="Bookman Old Style" panose="02050604050505020204" pitchFamily="18" charset="0"/>
              </a:rPr>
              <a:t>Uram, a szolgám bénán fekszik otthon,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és nagy kínjai vannak.</a:t>
            </a:r>
          </a:p>
          <a:p>
            <a:pPr algn="just"/>
            <a:endParaRPr lang="hu-HU" sz="16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7 </a:t>
            </a:r>
            <a:r>
              <a:rPr lang="hu-HU" sz="3400" dirty="0">
                <a:latin typeface="Bookman Old Style" panose="02050604050505020204" pitchFamily="18" charset="0"/>
              </a:rPr>
              <a:t>Elmegyek és meggyógyítom – mondta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Jézus.</a:t>
            </a:r>
          </a:p>
          <a:p>
            <a:pPr algn="just"/>
            <a:endParaRPr lang="hu-HU" sz="16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8 </a:t>
            </a:r>
            <a:r>
              <a:rPr lang="hu-HU" sz="3400" dirty="0">
                <a:latin typeface="Bookman Old Style" panose="02050604050505020204" pitchFamily="18" charset="0"/>
              </a:rPr>
              <a:t>Erre a százados azt felelte: Uram, nem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vagyok arra méltó, hogy hajlékomba </a:t>
            </a:r>
            <a:r>
              <a:rPr lang="hu-HU" sz="3400" dirty="0" err="1">
                <a:latin typeface="Bookman Old Style" panose="02050604050505020204" pitchFamily="18" charset="0"/>
              </a:rPr>
              <a:t>jöjj</a:t>
            </a:r>
            <a:r>
              <a:rPr lang="hu-HU" sz="3400" dirty="0">
                <a:latin typeface="Bookman Old Style" panose="02050604050505020204" pitchFamily="18" charset="0"/>
              </a:rPr>
              <a:t>,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hanem csak szólj egy szót, és meggyógyul a szolgám.</a:t>
            </a:r>
          </a:p>
        </p:txBody>
      </p:sp>
    </p:spTree>
    <p:extLst>
      <p:ext uri="{BB962C8B-B14F-4D97-AF65-F5344CB8AC3E}">
        <p14:creationId xmlns:p14="http://schemas.microsoft.com/office/powerpoint/2010/main" val="25759521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0" y="29925"/>
            <a:ext cx="9252520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hu-HU" sz="1600" dirty="0">
                <a:solidFill>
                  <a:srgbClr val="C00000"/>
                </a:solidFill>
                <a:latin typeface="Bookman Old Style" panose="02050604050505020204" pitchFamily="18" charset="0"/>
              </a:rPr>
              <a:t>                       </a:t>
            </a:r>
          </a:p>
          <a:p>
            <a:pPr algn="ctr"/>
            <a:r>
              <a:rPr lang="hu-HU" sz="28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Máté 8. 5-13</a:t>
            </a:r>
          </a:p>
          <a:p>
            <a:pPr algn="ctr"/>
            <a:endParaRPr lang="hu-HU" sz="1600" b="1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9 </a:t>
            </a:r>
            <a:r>
              <a:rPr lang="hu-HU" sz="3400" dirty="0">
                <a:latin typeface="Bookman Old Style" panose="02050604050505020204" pitchFamily="18" charset="0"/>
              </a:rPr>
              <a:t>Mert én is hatalom alá vetett ember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vagyok, és vannak alárendelt katonáim,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és ha az egyiknek azt mondom: „Menj el!”, elmegy, és a másiknak: „</a:t>
            </a:r>
            <a:r>
              <a:rPr lang="hu-HU" sz="3400" dirty="0" err="1">
                <a:latin typeface="Bookman Old Style" panose="02050604050505020204" pitchFamily="18" charset="0"/>
              </a:rPr>
              <a:t>Gyere</a:t>
            </a:r>
            <a:r>
              <a:rPr lang="hu-HU" sz="3400" dirty="0">
                <a:latin typeface="Bookman Old Style" panose="02050604050505020204" pitchFamily="18" charset="0"/>
              </a:rPr>
              <a:t> ide!”,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idejön, és az én szolgámnak: „Tedd meg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ezt!”, megteszi.</a:t>
            </a:r>
          </a:p>
          <a:p>
            <a:pPr algn="just"/>
            <a:endParaRPr lang="hu-HU" sz="16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10 </a:t>
            </a:r>
            <a:r>
              <a:rPr lang="hu-HU" sz="3400" dirty="0">
                <a:latin typeface="Bookman Old Style" panose="02050604050505020204" pitchFamily="18" charset="0"/>
              </a:rPr>
              <a:t>Jézus pedig amikor ezt hallotta,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elcsodálkozott, és azt mondta az őt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követőknek: Bizony mondom nektek, ilyen nagy hitet még Izráelben sem találtam.</a:t>
            </a:r>
          </a:p>
        </p:txBody>
      </p:sp>
    </p:spTree>
    <p:extLst>
      <p:ext uri="{BB962C8B-B14F-4D97-AF65-F5344CB8AC3E}">
        <p14:creationId xmlns:p14="http://schemas.microsoft.com/office/powerpoint/2010/main" val="15046423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0" y="-95042"/>
            <a:ext cx="9252520" cy="7201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hu-HU" sz="1600" dirty="0">
                <a:solidFill>
                  <a:srgbClr val="C00000"/>
                </a:solidFill>
                <a:latin typeface="Bookman Old Style" panose="02050604050505020204" pitchFamily="18" charset="0"/>
              </a:rPr>
              <a:t>                       </a:t>
            </a:r>
          </a:p>
          <a:p>
            <a:pPr algn="ctr"/>
            <a:r>
              <a:rPr lang="hu-HU" sz="28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Máté 8. 5-13</a:t>
            </a:r>
          </a:p>
          <a:p>
            <a:pPr algn="ctr"/>
            <a:endParaRPr lang="hu-HU" sz="1200" b="1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11 </a:t>
            </a:r>
            <a:r>
              <a:rPr lang="hu-HU" sz="3400" dirty="0">
                <a:latin typeface="Bookman Old Style" panose="02050604050505020204" pitchFamily="18" charset="0"/>
              </a:rPr>
              <a:t>De mondom nektek, hogy sokan jönnek napkeletről és napnyugatról, és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letelepednek Ábrahámmal, Izsákkal és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Jákóbbal a mennyek országában,</a:t>
            </a:r>
          </a:p>
          <a:p>
            <a:pPr algn="just"/>
            <a:endParaRPr lang="hu-HU" sz="10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12</a:t>
            </a:r>
            <a:r>
              <a:rPr lang="hu-HU" sz="3600" dirty="0">
                <a:solidFill>
                  <a:srgbClr val="C00000"/>
                </a:solidFill>
                <a:latin typeface="Bookman Old Style" panose="02050604050505020204" pitchFamily="18" charset="0"/>
              </a:rPr>
              <a:t> </a:t>
            </a:r>
            <a:r>
              <a:rPr lang="hu-HU" sz="3400" dirty="0">
                <a:latin typeface="Bookman Old Style" panose="02050604050505020204" pitchFamily="18" charset="0"/>
              </a:rPr>
              <a:t>ennek az országnak a fiai pedig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kivettetnek a külső sötétségre, és ott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sírás és fogcsikorgatás lesz.</a:t>
            </a:r>
          </a:p>
          <a:p>
            <a:pPr algn="just"/>
            <a:endParaRPr lang="hu-HU" sz="105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13 </a:t>
            </a:r>
            <a:r>
              <a:rPr lang="hu-HU" sz="3400" dirty="0">
                <a:latin typeface="Bookman Old Style" panose="02050604050505020204" pitchFamily="18" charset="0"/>
              </a:rPr>
              <a:t>És azt mondta Jézus a századosnak: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Menj el, legyen neked a te hited szerint.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És meggyógyult a szolga még abban az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órában.</a:t>
            </a:r>
          </a:p>
        </p:txBody>
      </p:sp>
    </p:spTree>
    <p:extLst>
      <p:ext uri="{BB962C8B-B14F-4D97-AF65-F5344CB8AC3E}">
        <p14:creationId xmlns:p14="http://schemas.microsoft.com/office/powerpoint/2010/main" val="36373060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0" y="29925"/>
            <a:ext cx="9252520" cy="597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hu-HU" sz="1600" dirty="0">
                <a:solidFill>
                  <a:srgbClr val="C00000"/>
                </a:solidFill>
                <a:latin typeface="Bookman Old Style" panose="02050604050505020204" pitchFamily="18" charset="0"/>
              </a:rPr>
              <a:t>                       </a:t>
            </a:r>
          </a:p>
          <a:p>
            <a:pPr algn="ctr"/>
            <a:r>
              <a:rPr lang="hu-HU" sz="28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Luk 10. 12-15</a:t>
            </a:r>
          </a:p>
          <a:p>
            <a:pPr algn="ctr"/>
            <a:endParaRPr lang="hu-HU" sz="1600" b="1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12 </a:t>
            </a:r>
            <a:r>
              <a:rPr lang="hu-HU" sz="3400" dirty="0">
                <a:latin typeface="Bookman Old Style" panose="02050604050505020204" pitchFamily="18" charset="0"/>
              </a:rPr>
              <a:t>Mondom pedig nektek, hogy a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sodomaiaknak elviselhetőbb sorsuk lesz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ama napon, mint annak a városnak.</a:t>
            </a:r>
          </a:p>
          <a:p>
            <a:pPr algn="just"/>
            <a:endParaRPr lang="hu-HU" sz="16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13 </a:t>
            </a:r>
            <a:r>
              <a:rPr lang="hu-HU" sz="3400" dirty="0">
                <a:latin typeface="Bookman Old Style" panose="02050604050505020204" pitchFamily="18" charset="0"/>
              </a:rPr>
              <a:t>Jaj neked, Korazin! Jaj neked, Bétsaida! Mert ha Tíruszban és Szidónban történtek volna azok a csodák, amelyek nálatok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történtek, zsákruhában és hamuban ülve régen megtértek volna.</a:t>
            </a:r>
          </a:p>
          <a:p>
            <a:pPr algn="just"/>
            <a:endParaRPr lang="hu-HU" sz="34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4245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-54260" y="116632"/>
            <a:ext cx="9252520" cy="449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hu-HU" sz="1600" dirty="0">
                <a:solidFill>
                  <a:srgbClr val="C00000"/>
                </a:solidFill>
                <a:latin typeface="Bookman Old Style" panose="02050604050505020204" pitchFamily="18" charset="0"/>
              </a:rPr>
              <a:t>                       </a:t>
            </a:r>
          </a:p>
          <a:p>
            <a:pPr algn="ctr"/>
            <a:r>
              <a:rPr lang="hu-HU" sz="28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Luk 10. 12-15</a:t>
            </a:r>
          </a:p>
          <a:p>
            <a:pPr algn="ctr"/>
            <a:endParaRPr lang="hu-HU" sz="1600" b="1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14</a:t>
            </a:r>
            <a:r>
              <a:rPr lang="hu-HU" sz="3600" dirty="0">
                <a:solidFill>
                  <a:srgbClr val="C00000"/>
                </a:solidFill>
                <a:latin typeface="Bookman Old Style" panose="02050604050505020204" pitchFamily="18" charset="0"/>
              </a:rPr>
              <a:t> </a:t>
            </a:r>
            <a:r>
              <a:rPr lang="hu-HU" sz="3400" dirty="0">
                <a:latin typeface="Bookman Old Style" panose="02050604050505020204" pitchFamily="18" charset="0"/>
              </a:rPr>
              <a:t>De Tírusznak és Szidónnak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elviselhetőbb sorsa lesz az ítéletkor, mint nektek.</a:t>
            </a:r>
          </a:p>
          <a:p>
            <a:pPr algn="just"/>
            <a:endParaRPr lang="hu-HU" sz="16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15 </a:t>
            </a:r>
            <a:r>
              <a:rPr lang="hu-HU" sz="3400" dirty="0">
                <a:latin typeface="Bookman Old Style" panose="02050604050505020204" pitchFamily="18" charset="0"/>
              </a:rPr>
              <a:t>És te, Kapernaum, az egekig fogsz fel-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magasztaltatni? Nem, a pokolig fogsz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levettetni.</a:t>
            </a:r>
          </a:p>
        </p:txBody>
      </p:sp>
    </p:spTree>
    <p:extLst>
      <p:ext uri="{BB962C8B-B14F-4D97-AF65-F5344CB8AC3E}">
        <p14:creationId xmlns:p14="http://schemas.microsoft.com/office/powerpoint/2010/main" val="31004605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0" y="29925"/>
            <a:ext cx="9252520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hu-HU" sz="1600" dirty="0">
                <a:solidFill>
                  <a:srgbClr val="C00000"/>
                </a:solidFill>
                <a:latin typeface="Bookman Old Style" panose="02050604050505020204" pitchFamily="18" charset="0"/>
              </a:rPr>
              <a:t>                       </a:t>
            </a:r>
          </a:p>
          <a:p>
            <a:pPr algn="ctr"/>
            <a:r>
              <a:rPr lang="hu-HU" sz="28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Máté 13. 54-58</a:t>
            </a:r>
          </a:p>
          <a:p>
            <a:pPr algn="ctr"/>
            <a:endParaRPr lang="hu-HU" sz="1600" b="1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54 </a:t>
            </a:r>
            <a:r>
              <a:rPr lang="hu-HU" sz="3400" dirty="0">
                <a:latin typeface="Bookman Old Style" panose="02050604050505020204" pitchFamily="18" charset="0"/>
              </a:rPr>
              <a:t>Hazájába érve a zsinagógában tanította őket, úgy, hogy megdöbbentek, és azt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mondták: Honnan veszi ez az ember ezt a bölcsességet és ezeket az erőket?</a:t>
            </a:r>
          </a:p>
          <a:p>
            <a:pPr algn="just"/>
            <a:endParaRPr lang="hu-HU" sz="16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55 </a:t>
            </a:r>
            <a:r>
              <a:rPr lang="hu-HU" sz="3400" dirty="0">
                <a:latin typeface="Bookman Old Style" panose="02050604050505020204" pitchFamily="18" charset="0"/>
              </a:rPr>
              <a:t>Hát nem ez az ácsmester fia? Nem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Máriának hívják az ő anyját, testvéreit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meg Jakabnak, Józsefnek, Simonnak és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Júdásnak?</a:t>
            </a:r>
          </a:p>
          <a:p>
            <a:pPr algn="just"/>
            <a:endParaRPr lang="hu-HU" sz="16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56 </a:t>
            </a:r>
            <a:r>
              <a:rPr lang="hu-HU" sz="3400" dirty="0">
                <a:latin typeface="Bookman Old Style" panose="02050604050505020204" pitchFamily="18" charset="0"/>
              </a:rPr>
              <a:t>Nemde közöttünk élnek nőtestvérei is? Honnan tudja hát mindezeket?</a:t>
            </a:r>
          </a:p>
        </p:txBody>
      </p:sp>
    </p:spTree>
    <p:extLst>
      <p:ext uri="{BB962C8B-B14F-4D97-AF65-F5344CB8AC3E}">
        <p14:creationId xmlns:p14="http://schemas.microsoft.com/office/powerpoint/2010/main" val="3246403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0" y="188640"/>
            <a:ext cx="9217024" cy="4016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hu-HU" sz="1100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hu-HU" sz="24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Zsid 11.1</a:t>
            </a:r>
          </a:p>
          <a:p>
            <a:pPr algn="just"/>
            <a:endParaRPr lang="hu-HU" sz="1600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just">
              <a:lnSpc>
                <a:spcPct val="200000"/>
              </a:lnSpc>
            </a:pPr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1 </a:t>
            </a:r>
            <a:r>
              <a:rPr lang="hu-HU" sz="3400" dirty="0">
                <a:latin typeface="Bookman Old Style" panose="02050604050505020204" pitchFamily="18" charset="0"/>
              </a:rPr>
              <a:t>A hit pedig a remélt dolgok felőli </a:t>
            </a:r>
          </a:p>
          <a:p>
            <a:pPr algn="just">
              <a:lnSpc>
                <a:spcPct val="200000"/>
              </a:lnSpc>
            </a:pPr>
            <a:r>
              <a:rPr lang="hu-HU" sz="3400" dirty="0">
                <a:latin typeface="Bookman Old Style" panose="02050604050505020204" pitchFamily="18" charset="0"/>
              </a:rPr>
              <a:t>bizonyosság és a nem látott dolgokról </a:t>
            </a:r>
          </a:p>
          <a:p>
            <a:pPr algn="just">
              <a:lnSpc>
                <a:spcPct val="200000"/>
              </a:lnSpc>
            </a:pPr>
            <a:r>
              <a:rPr lang="hu-HU" sz="3400" dirty="0">
                <a:latin typeface="Bookman Old Style" panose="02050604050505020204" pitchFamily="18" charset="0"/>
              </a:rPr>
              <a:t>való meggyőződés.</a:t>
            </a:r>
          </a:p>
        </p:txBody>
      </p:sp>
    </p:spTree>
    <p:extLst>
      <p:ext uri="{BB962C8B-B14F-4D97-AF65-F5344CB8AC3E}">
        <p14:creationId xmlns:p14="http://schemas.microsoft.com/office/powerpoint/2010/main" val="31489948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0" y="29925"/>
            <a:ext cx="9252520" cy="5201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hu-HU" sz="1600" dirty="0">
                <a:solidFill>
                  <a:srgbClr val="C00000"/>
                </a:solidFill>
                <a:latin typeface="Bookman Old Style" panose="02050604050505020204" pitchFamily="18" charset="0"/>
              </a:rPr>
              <a:t>                       </a:t>
            </a:r>
          </a:p>
          <a:p>
            <a:pPr algn="ctr"/>
            <a:r>
              <a:rPr lang="hu-HU" sz="28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Máté 13. 54-58</a:t>
            </a:r>
          </a:p>
          <a:p>
            <a:pPr algn="ctr"/>
            <a:endParaRPr lang="hu-HU" sz="1600" b="1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57 </a:t>
            </a:r>
            <a:r>
              <a:rPr lang="hu-HU" sz="3400" dirty="0">
                <a:latin typeface="Bookman Old Style" panose="02050604050505020204" pitchFamily="18" charset="0"/>
              </a:rPr>
              <a:t>És megbotránkoztak benne. Jézus pedig azt mondta nekik: Sehol sincs a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prófétának kevesebb becsülete, mint a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tulajdon hazájában és házában.</a:t>
            </a:r>
          </a:p>
          <a:p>
            <a:pPr algn="just"/>
            <a:endParaRPr lang="hu-HU" sz="34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58 </a:t>
            </a:r>
            <a:r>
              <a:rPr lang="hu-HU" sz="3400" dirty="0">
                <a:latin typeface="Bookman Old Style" panose="02050604050505020204" pitchFamily="18" charset="0"/>
              </a:rPr>
              <a:t>Nem is tett ott sok csodát hitetlenségük miatt.</a:t>
            </a:r>
            <a:endParaRPr lang="hu-HU" sz="1600" dirty="0">
              <a:latin typeface="Bookman Old Style" panose="02050604050505020204" pitchFamily="18" charset="0"/>
            </a:endParaRPr>
          </a:p>
          <a:p>
            <a:pPr algn="just"/>
            <a:endParaRPr lang="hu-HU" sz="34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0547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0" y="29925"/>
            <a:ext cx="9252520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hu-HU" sz="1600" dirty="0">
                <a:solidFill>
                  <a:srgbClr val="C00000"/>
                </a:solidFill>
                <a:latin typeface="Bookman Old Style" panose="02050604050505020204" pitchFamily="18" charset="0"/>
              </a:rPr>
              <a:t>                       </a:t>
            </a:r>
          </a:p>
          <a:p>
            <a:pPr algn="ctr"/>
            <a:r>
              <a:rPr lang="hu-HU" sz="28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Efézus 2. 8</a:t>
            </a:r>
          </a:p>
          <a:p>
            <a:pPr algn="ctr"/>
            <a:endParaRPr lang="hu-HU" sz="1600" b="1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8 </a:t>
            </a:r>
            <a:r>
              <a:rPr lang="hu-HU" sz="3400" dirty="0">
                <a:latin typeface="Bookman Old Style" panose="02050604050505020204" pitchFamily="18" charset="0"/>
              </a:rPr>
              <a:t>Mert kegyelemből nyertetek üdvösséget, hit által, és ez nem tőletek van, Isten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ajándéka ez,</a:t>
            </a:r>
            <a:endParaRPr lang="hu-HU" sz="16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6991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0" y="29925"/>
            <a:ext cx="9252520" cy="621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hu-HU" sz="1600" dirty="0">
                <a:solidFill>
                  <a:srgbClr val="C00000"/>
                </a:solidFill>
                <a:latin typeface="Bookman Old Style" panose="02050604050505020204" pitchFamily="18" charset="0"/>
              </a:rPr>
              <a:t>                       </a:t>
            </a:r>
          </a:p>
          <a:p>
            <a:pPr algn="ctr"/>
            <a:r>
              <a:rPr lang="hu-HU" sz="28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Róma 3. 21-28</a:t>
            </a:r>
          </a:p>
          <a:p>
            <a:pPr algn="ctr"/>
            <a:endParaRPr lang="hu-HU" sz="1600" b="1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21 </a:t>
            </a:r>
            <a:r>
              <a:rPr lang="hu-HU" sz="3400" dirty="0">
                <a:latin typeface="Bookman Old Style" panose="02050604050505020204" pitchFamily="18" charset="0"/>
              </a:rPr>
              <a:t>Most pedig a törvénytől függetlenül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jelent meg Isten igazsága, amelyről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bizonyságot tesznek a törvény és a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próféták.</a:t>
            </a:r>
          </a:p>
          <a:p>
            <a:pPr algn="just"/>
            <a:endParaRPr lang="hu-HU" sz="16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22 </a:t>
            </a:r>
            <a:r>
              <a:rPr lang="hu-HU" sz="3400" dirty="0">
                <a:latin typeface="Bookman Old Style" panose="02050604050505020204" pitchFamily="18" charset="0"/>
              </a:rPr>
              <a:t>Istennek ez az igazsága pedig a Jézus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Krisztusban való hit által lesz mindazoké, akik hisznek. Mert nincs különbség,</a:t>
            </a:r>
          </a:p>
          <a:p>
            <a:pPr algn="just"/>
            <a:endParaRPr lang="hu-HU" sz="16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23 </a:t>
            </a:r>
            <a:r>
              <a:rPr lang="hu-HU" sz="3400" dirty="0">
                <a:latin typeface="Bookman Old Style" panose="02050604050505020204" pitchFamily="18" charset="0"/>
              </a:rPr>
              <a:t>mindnyájan vétkeztek, és szűkölködnek Isten dicsősége nélkül,</a:t>
            </a:r>
          </a:p>
        </p:txBody>
      </p:sp>
    </p:spTree>
    <p:extLst>
      <p:ext uri="{BB962C8B-B14F-4D97-AF65-F5344CB8AC3E}">
        <p14:creationId xmlns:p14="http://schemas.microsoft.com/office/powerpoint/2010/main" val="12272688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0" y="29925"/>
            <a:ext cx="9252520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hu-HU" sz="1600" dirty="0">
                <a:solidFill>
                  <a:srgbClr val="C00000"/>
                </a:solidFill>
                <a:latin typeface="Bookman Old Style" panose="02050604050505020204" pitchFamily="18" charset="0"/>
              </a:rPr>
              <a:t>                       </a:t>
            </a:r>
          </a:p>
          <a:p>
            <a:pPr algn="ctr"/>
            <a:r>
              <a:rPr lang="hu-HU" sz="28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Róma 3. 21-28</a:t>
            </a:r>
          </a:p>
          <a:p>
            <a:pPr algn="ctr"/>
            <a:endParaRPr lang="hu-HU" sz="1600" b="1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24 </a:t>
            </a:r>
            <a:r>
              <a:rPr lang="hu-HU" sz="3400" dirty="0">
                <a:latin typeface="Bookman Old Style" panose="02050604050505020204" pitchFamily="18" charset="0"/>
              </a:rPr>
              <a:t>és az ő kegyelméből ingyen igazulnak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meg a Krisztus Jézusban való váltság által</a:t>
            </a:r>
          </a:p>
          <a:p>
            <a:pPr algn="just"/>
            <a:endParaRPr lang="hu-HU" sz="16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25 </a:t>
            </a:r>
            <a:r>
              <a:rPr lang="hu-HU" sz="3400" dirty="0">
                <a:latin typeface="Bookman Old Style" panose="02050604050505020204" pitchFamily="18" charset="0"/>
              </a:rPr>
              <a:t>Mert Isten őt rendelte engesztelő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áldozatul az ő vérében való hit által, hogy megmutassa igazságát, mivel a korábban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elkövetett bűnöket elnézte,</a:t>
            </a:r>
          </a:p>
          <a:p>
            <a:pPr algn="just"/>
            <a:endParaRPr lang="hu-HU" sz="16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26 </a:t>
            </a:r>
            <a:r>
              <a:rPr lang="hu-HU" sz="3400" dirty="0">
                <a:latin typeface="Bookman Old Style" panose="02050604050505020204" pitchFamily="18" charset="0"/>
              </a:rPr>
              <a:t>mert Isten hosszútűrő, és megjelentette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igazságát a mostani időben, hogy igaz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legyen ő, és megigazítsa azt, aki hisz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Jézusban.</a:t>
            </a:r>
          </a:p>
        </p:txBody>
      </p:sp>
    </p:spTree>
    <p:extLst>
      <p:ext uri="{BB962C8B-B14F-4D97-AF65-F5344CB8AC3E}">
        <p14:creationId xmlns:p14="http://schemas.microsoft.com/office/powerpoint/2010/main" val="16654470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0" y="29925"/>
            <a:ext cx="9252520" cy="4985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hu-HU" sz="1600" dirty="0">
                <a:solidFill>
                  <a:srgbClr val="C00000"/>
                </a:solidFill>
                <a:latin typeface="Bookman Old Style" panose="02050604050505020204" pitchFamily="18" charset="0"/>
              </a:rPr>
              <a:t>                       </a:t>
            </a:r>
          </a:p>
          <a:p>
            <a:pPr algn="ctr"/>
            <a:r>
              <a:rPr lang="hu-HU" sz="28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Róma 3. 21-28</a:t>
            </a:r>
          </a:p>
          <a:p>
            <a:pPr algn="ctr"/>
            <a:endParaRPr lang="hu-HU" sz="1600" b="1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27 </a:t>
            </a:r>
            <a:r>
              <a:rPr lang="hu-HU" sz="3400" dirty="0">
                <a:latin typeface="Bookman Old Style" panose="02050604050505020204" pitchFamily="18" charset="0"/>
              </a:rPr>
              <a:t>Hol van tehát a dicsekedés? Ki van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zárva. Milyen törvény által?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A cselekedeteké által? Nem, hanem a hit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törvénye által.</a:t>
            </a:r>
          </a:p>
          <a:p>
            <a:pPr algn="just"/>
            <a:endParaRPr lang="hu-HU" sz="16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28 </a:t>
            </a:r>
            <a:r>
              <a:rPr lang="hu-HU" sz="3400" dirty="0">
                <a:latin typeface="Bookman Old Style" panose="02050604050505020204" pitchFamily="18" charset="0"/>
              </a:rPr>
              <a:t>Azt tartjuk tehát, hogy az ember hit által igazul meg, a törvény cselekedeteitől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függetlenül.</a:t>
            </a:r>
          </a:p>
        </p:txBody>
      </p:sp>
    </p:spTree>
    <p:extLst>
      <p:ext uri="{BB962C8B-B14F-4D97-AF65-F5344CB8AC3E}">
        <p14:creationId xmlns:p14="http://schemas.microsoft.com/office/powerpoint/2010/main" val="34449356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0" y="29925"/>
            <a:ext cx="9252520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hu-HU" sz="1600" dirty="0">
                <a:solidFill>
                  <a:srgbClr val="C00000"/>
                </a:solidFill>
                <a:latin typeface="Bookman Old Style" panose="02050604050505020204" pitchFamily="18" charset="0"/>
              </a:rPr>
              <a:t>                       </a:t>
            </a:r>
          </a:p>
          <a:p>
            <a:pPr algn="ctr"/>
            <a:r>
              <a:rPr lang="hu-HU" sz="28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Róma 8. 16-17</a:t>
            </a:r>
          </a:p>
          <a:p>
            <a:pPr algn="ctr"/>
            <a:endParaRPr lang="hu-HU" sz="1600" b="1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16 </a:t>
            </a:r>
            <a:r>
              <a:rPr lang="hu-HU" sz="3400" dirty="0">
                <a:latin typeface="Bookman Old Style" panose="02050604050505020204" pitchFamily="18" charset="0"/>
              </a:rPr>
              <a:t>Maga a Lélek tesz bizonyságot a mi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lelkünkkel együtt, hogy Isten gyermekei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vagyunk.</a:t>
            </a:r>
          </a:p>
          <a:p>
            <a:pPr algn="just"/>
            <a:endParaRPr lang="hu-HU" sz="16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17 </a:t>
            </a:r>
            <a:r>
              <a:rPr lang="hu-HU" sz="3400" dirty="0">
                <a:latin typeface="Bookman Old Style" panose="02050604050505020204" pitchFamily="18" charset="0"/>
              </a:rPr>
              <a:t>Ha pedig gyermekek, örökösök is,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örökösei Istennek, örököstársai pedig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Krisztusnak, ha valóban vele együtt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szenvedünk, hogy vele együtt is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dicsőüljünk meg.</a:t>
            </a:r>
          </a:p>
        </p:txBody>
      </p:sp>
    </p:spTree>
    <p:extLst>
      <p:ext uri="{BB962C8B-B14F-4D97-AF65-F5344CB8AC3E}">
        <p14:creationId xmlns:p14="http://schemas.microsoft.com/office/powerpoint/2010/main" val="21264159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0" y="29925"/>
            <a:ext cx="9252520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hu-HU" sz="1600" dirty="0">
                <a:solidFill>
                  <a:srgbClr val="C00000"/>
                </a:solidFill>
                <a:latin typeface="Bookman Old Style" panose="02050604050505020204" pitchFamily="18" charset="0"/>
              </a:rPr>
              <a:t>                       </a:t>
            </a:r>
          </a:p>
          <a:p>
            <a:pPr algn="ctr"/>
            <a:r>
              <a:rPr lang="hu-HU" sz="28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Efézus 1. 11-23</a:t>
            </a:r>
          </a:p>
          <a:p>
            <a:pPr algn="ctr"/>
            <a:endParaRPr lang="hu-HU" sz="1600" b="1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11 </a:t>
            </a:r>
            <a:r>
              <a:rPr lang="hu-HU" sz="3400" dirty="0">
                <a:latin typeface="Bookman Old Style" panose="02050604050505020204" pitchFamily="18" charset="0"/>
              </a:rPr>
              <a:t>Őbenne kaptunk örökséget, ahogyan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az előre el volt rendelve annak végzése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szerint, aki mindent az ő akaratának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tanácsából munkál,</a:t>
            </a:r>
          </a:p>
          <a:p>
            <a:pPr algn="just"/>
            <a:endParaRPr lang="hu-HU" sz="16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12 </a:t>
            </a:r>
            <a:r>
              <a:rPr lang="hu-HU" sz="3400" dirty="0">
                <a:latin typeface="Bookman Old Style" panose="02050604050505020204" pitchFamily="18" charset="0"/>
              </a:rPr>
              <a:t>hogy dicsőségének magasztalására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legyünk, mint akik előre reménykedtünk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Krisztusban.</a:t>
            </a:r>
          </a:p>
          <a:p>
            <a:pPr algn="just"/>
            <a:endParaRPr lang="hu-HU" sz="16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77961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0" y="29925"/>
            <a:ext cx="9252520" cy="621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hu-HU" sz="1600" dirty="0">
                <a:solidFill>
                  <a:srgbClr val="C00000"/>
                </a:solidFill>
                <a:latin typeface="Bookman Old Style" panose="02050604050505020204" pitchFamily="18" charset="0"/>
              </a:rPr>
              <a:t>                       </a:t>
            </a:r>
          </a:p>
          <a:p>
            <a:pPr algn="ctr"/>
            <a:r>
              <a:rPr lang="hu-HU" sz="28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Efézus 1. 11-23</a:t>
            </a:r>
          </a:p>
          <a:p>
            <a:pPr algn="ctr"/>
            <a:endParaRPr lang="hu-HU" sz="1600" b="1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13 </a:t>
            </a:r>
            <a:r>
              <a:rPr lang="hu-HU" sz="3400" dirty="0">
                <a:latin typeface="Bookman Old Style" panose="02050604050505020204" pitchFamily="18" charset="0"/>
              </a:rPr>
              <a:t>Őbenne titeket is – miután hallottátok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az igazság beszédét, üdvösségetek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evangéliumát, amelyben hittetek is –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megpecsételt a megígért Szentlélekkel,</a:t>
            </a:r>
          </a:p>
          <a:p>
            <a:pPr algn="just"/>
            <a:endParaRPr lang="hu-HU" sz="16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14 </a:t>
            </a:r>
            <a:r>
              <a:rPr lang="hu-HU" sz="3400" dirty="0">
                <a:latin typeface="Bookman Old Style" panose="02050604050505020204" pitchFamily="18" charset="0"/>
              </a:rPr>
              <a:t>aki örökségünk záloga, hogy megváltsa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tulajdonát dicsőségének magasztalására.</a:t>
            </a:r>
          </a:p>
          <a:p>
            <a:pPr algn="just"/>
            <a:endParaRPr lang="hu-HU" sz="16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15 </a:t>
            </a:r>
            <a:r>
              <a:rPr lang="hu-HU" sz="3400" dirty="0">
                <a:latin typeface="Bookman Old Style" panose="02050604050505020204" pitchFamily="18" charset="0"/>
              </a:rPr>
              <a:t>Ezért én is, miután hallottam az Úr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Jézusban való hitetekről és minden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szentek iránt való </a:t>
            </a:r>
            <a:r>
              <a:rPr lang="hu-HU" sz="3400" dirty="0" err="1">
                <a:latin typeface="Bookman Old Style" panose="02050604050505020204" pitchFamily="18" charset="0"/>
              </a:rPr>
              <a:t>szeretetetekről</a:t>
            </a:r>
            <a:r>
              <a:rPr lang="hu-HU" sz="3400" dirty="0">
                <a:latin typeface="Bookman Old Style" panose="02050604050505020204" pitchFamily="18" charset="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11503810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0" y="29925"/>
            <a:ext cx="9252520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hu-HU" sz="1600" dirty="0">
                <a:solidFill>
                  <a:srgbClr val="C00000"/>
                </a:solidFill>
                <a:latin typeface="Bookman Old Style" panose="02050604050505020204" pitchFamily="18" charset="0"/>
              </a:rPr>
              <a:t>                       </a:t>
            </a:r>
          </a:p>
          <a:p>
            <a:pPr algn="ctr"/>
            <a:r>
              <a:rPr lang="hu-HU" sz="28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Efézus 1. 11-23</a:t>
            </a:r>
          </a:p>
          <a:p>
            <a:pPr algn="ctr"/>
            <a:endParaRPr lang="hu-HU" sz="1600" b="1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16 </a:t>
            </a:r>
            <a:r>
              <a:rPr lang="hu-HU" sz="3400" dirty="0">
                <a:latin typeface="Bookman Old Style" panose="02050604050505020204" pitchFamily="18" charset="0"/>
              </a:rPr>
              <a:t>nem szűnök meg hálát adni értetek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imádságaimban, megemlékezve rólatok,</a:t>
            </a:r>
          </a:p>
          <a:p>
            <a:pPr algn="just"/>
            <a:endParaRPr lang="hu-HU" sz="16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17 </a:t>
            </a:r>
            <a:r>
              <a:rPr lang="hu-HU" sz="3400" dirty="0">
                <a:latin typeface="Bookman Old Style" panose="02050604050505020204" pitchFamily="18" charset="0"/>
              </a:rPr>
              <a:t>hogy a mi Urunk Jézus Krisztus Istene, a dicsőség Atyja adja meg nektek a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bölcsesség és a kijelentés Lelkét, hogy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őt megismerjétek;</a:t>
            </a:r>
          </a:p>
          <a:p>
            <a:pPr algn="just"/>
            <a:endParaRPr lang="hu-HU" sz="16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18 </a:t>
            </a:r>
            <a:r>
              <a:rPr lang="hu-HU" sz="3400" dirty="0">
                <a:latin typeface="Bookman Old Style" panose="02050604050505020204" pitchFamily="18" charset="0"/>
              </a:rPr>
              <a:t>és világosítsa meg szívetek szemeit, hogy megtudjátok, milyen reménységre hívott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el, és milyen gazdag az ő örökségének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dicsősége a szentek között,</a:t>
            </a:r>
          </a:p>
        </p:txBody>
      </p:sp>
    </p:spTree>
    <p:extLst>
      <p:ext uri="{BB962C8B-B14F-4D97-AF65-F5344CB8AC3E}">
        <p14:creationId xmlns:p14="http://schemas.microsoft.com/office/powerpoint/2010/main" val="308956679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0" y="29925"/>
            <a:ext cx="9252520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hu-HU" sz="1600" dirty="0">
                <a:solidFill>
                  <a:srgbClr val="C00000"/>
                </a:solidFill>
                <a:latin typeface="Bookman Old Style" panose="02050604050505020204" pitchFamily="18" charset="0"/>
              </a:rPr>
              <a:t>                       </a:t>
            </a:r>
          </a:p>
          <a:p>
            <a:pPr algn="ctr"/>
            <a:r>
              <a:rPr lang="hu-HU" sz="28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Efézus 1. 11-23</a:t>
            </a:r>
          </a:p>
          <a:p>
            <a:pPr algn="ctr"/>
            <a:endParaRPr lang="hu-HU" sz="1600" b="1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19</a:t>
            </a:r>
            <a:r>
              <a:rPr lang="hu-HU" sz="3400" dirty="0">
                <a:solidFill>
                  <a:srgbClr val="C00000"/>
                </a:solidFill>
                <a:latin typeface="Bookman Old Style" panose="02050604050505020204" pitchFamily="18" charset="0"/>
              </a:rPr>
              <a:t> </a:t>
            </a:r>
            <a:r>
              <a:rPr lang="hu-HU" sz="3400" dirty="0">
                <a:latin typeface="Bookman Old Style" panose="02050604050505020204" pitchFamily="18" charset="0"/>
              </a:rPr>
              <a:t>és milyen mérhetetlenül nagy az ő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hatalma bennünk, akik hiszünk hatalma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erejének ama munkája szerint,</a:t>
            </a:r>
          </a:p>
          <a:p>
            <a:pPr algn="just"/>
            <a:endParaRPr lang="hu-HU" sz="16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20 </a:t>
            </a:r>
            <a:r>
              <a:rPr lang="hu-HU" sz="3400" dirty="0">
                <a:latin typeface="Bookman Old Style" panose="02050604050505020204" pitchFamily="18" charset="0"/>
              </a:rPr>
              <a:t>amelyet megmutatott Krisztusban,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amikor feltámasztotta a halottak közül,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és a maga jobbjára ültette a mennyekben,</a:t>
            </a:r>
          </a:p>
          <a:p>
            <a:pPr algn="just"/>
            <a:endParaRPr lang="hu-HU" sz="16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21 </a:t>
            </a:r>
            <a:r>
              <a:rPr lang="hu-HU" sz="3400" dirty="0">
                <a:latin typeface="Bookman Old Style" panose="02050604050505020204" pitchFamily="18" charset="0"/>
              </a:rPr>
              <a:t>felül minden fejedelemségen,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hatalmasságon, erőn, uraságon és minden néven, amelyet valaki kap nemcsak e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világon, hanem az eljövendőben is.</a:t>
            </a:r>
          </a:p>
        </p:txBody>
      </p:sp>
    </p:spTree>
    <p:extLst>
      <p:ext uri="{BB962C8B-B14F-4D97-AF65-F5344CB8AC3E}">
        <p14:creationId xmlns:p14="http://schemas.microsoft.com/office/powerpoint/2010/main" val="343721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-54260" y="297373"/>
            <a:ext cx="9252520" cy="6263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hu-HU" sz="1100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hu-HU" sz="24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Kol 2. 2-8</a:t>
            </a:r>
          </a:p>
          <a:p>
            <a:pPr algn="ctr"/>
            <a:endParaRPr lang="hu-HU" sz="2000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2 </a:t>
            </a:r>
            <a:r>
              <a:rPr lang="hu-HU" sz="3400" dirty="0">
                <a:latin typeface="Bookman Old Style" panose="02050604050505020204" pitchFamily="18" charset="0"/>
              </a:rPr>
              <a:t>hogy szívük felbátorodjék, és szeretetben összeforrjon, hogy eljussanak az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értelem meggyőződésének teljes gazdagságára, az Isten titkának, Krisztusnak a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megismerésére.</a:t>
            </a:r>
          </a:p>
          <a:p>
            <a:pPr algn="just"/>
            <a:endParaRPr lang="hu-HU" sz="20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3 </a:t>
            </a:r>
            <a:r>
              <a:rPr lang="hu-HU" sz="3400" dirty="0">
                <a:latin typeface="Bookman Old Style" panose="02050604050505020204" pitchFamily="18" charset="0"/>
              </a:rPr>
              <a:t>Benne van elrejtve a bölcsesség és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ismeret minden kincse.</a:t>
            </a:r>
          </a:p>
          <a:p>
            <a:pPr algn="just"/>
            <a:endParaRPr lang="hu-HU" sz="20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4 </a:t>
            </a:r>
            <a:r>
              <a:rPr lang="hu-HU" sz="3400" dirty="0">
                <a:latin typeface="Bookman Old Style" panose="02050604050505020204" pitchFamily="18" charset="0"/>
              </a:rPr>
              <a:t>Ezt pedig azért mondom, nehogy valaki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titeket rászedjen hitető beszéddel.</a:t>
            </a:r>
          </a:p>
        </p:txBody>
      </p:sp>
    </p:spTree>
    <p:extLst>
      <p:ext uri="{BB962C8B-B14F-4D97-AF65-F5344CB8AC3E}">
        <p14:creationId xmlns:p14="http://schemas.microsoft.com/office/powerpoint/2010/main" val="199271115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0" y="29925"/>
            <a:ext cx="9252520" cy="3939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hu-HU" sz="1600" dirty="0">
                <a:solidFill>
                  <a:srgbClr val="C00000"/>
                </a:solidFill>
                <a:latin typeface="Bookman Old Style" panose="02050604050505020204" pitchFamily="18" charset="0"/>
              </a:rPr>
              <a:t>                       </a:t>
            </a:r>
          </a:p>
          <a:p>
            <a:pPr algn="ctr"/>
            <a:r>
              <a:rPr lang="hu-HU" sz="28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Efézus 1. 11-23</a:t>
            </a:r>
          </a:p>
          <a:p>
            <a:pPr algn="ctr"/>
            <a:endParaRPr lang="hu-HU" sz="1600" b="1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22</a:t>
            </a:r>
            <a:r>
              <a:rPr lang="hu-HU" sz="3400" dirty="0">
                <a:solidFill>
                  <a:srgbClr val="C00000"/>
                </a:solidFill>
                <a:latin typeface="Bookman Old Style" panose="02050604050505020204" pitchFamily="18" charset="0"/>
              </a:rPr>
              <a:t> </a:t>
            </a:r>
            <a:r>
              <a:rPr lang="hu-HU" sz="3400" dirty="0">
                <a:latin typeface="Bookman Old Style" panose="02050604050505020204" pitchFamily="18" charset="0"/>
              </a:rPr>
              <a:t>És az ő lába alá vetett mindent, és őt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rendelte mindenek fölött való fővé az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egyházban,</a:t>
            </a:r>
          </a:p>
          <a:p>
            <a:pPr algn="just"/>
            <a:endParaRPr lang="hu-HU" sz="16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23 </a:t>
            </a:r>
            <a:r>
              <a:rPr lang="hu-HU" sz="3400" dirty="0">
                <a:latin typeface="Bookman Old Style" panose="02050604050505020204" pitchFamily="18" charset="0"/>
              </a:rPr>
              <a:t>amely az ő teste és teljessége annak,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aki mindent mindennel betölt.</a:t>
            </a:r>
          </a:p>
        </p:txBody>
      </p:sp>
    </p:spTree>
    <p:extLst>
      <p:ext uri="{BB962C8B-B14F-4D97-AF65-F5344CB8AC3E}">
        <p14:creationId xmlns:p14="http://schemas.microsoft.com/office/powerpoint/2010/main" val="174420698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0" y="29925"/>
            <a:ext cx="9252520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hu-HU" sz="1600" dirty="0">
                <a:solidFill>
                  <a:srgbClr val="C00000"/>
                </a:solidFill>
                <a:latin typeface="Bookman Old Style" panose="02050604050505020204" pitchFamily="18" charset="0"/>
              </a:rPr>
              <a:t>                       </a:t>
            </a:r>
          </a:p>
          <a:p>
            <a:pPr algn="ctr"/>
            <a:r>
              <a:rPr lang="hu-HU" sz="28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Kolossé 1. 11-23</a:t>
            </a:r>
          </a:p>
          <a:p>
            <a:pPr algn="ctr"/>
            <a:endParaRPr lang="hu-HU" sz="1600" b="1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11 </a:t>
            </a:r>
            <a:r>
              <a:rPr lang="hu-HU" sz="3400" dirty="0">
                <a:latin typeface="Bookman Old Style" panose="02050604050505020204" pitchFamily="18" charset="0"/>
              </a:rPr>
              <a:t>és hogy minden erővel megerősödjetek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dicsőségének hatalma szerint minden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kitartásra és hosszútűrésre, örömmel.</a:t>
            </a:r>
          </a:p>
          <a:p>
            <a:pPr algn="just"/>
            <a:endParaRPr lang="hu-HU" sz="16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12 </a:t>
            </a:r>
            <a:r>
              <a:rPr lang="hu-HU" sz="3400" dirty="0">
                <a:latin typeface="Bookman Old Style" panose="02050604050505020204" pitchFamily="18" charset="0"/>
              </a:rPr>
              <a:t>Adjatok hálát az Atyának, aki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alkalmassá tett minket a szentek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örökségében való részvételre a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világosságban,</a:t>
            </a:r>
          </a:p>
          <a:p>
            <a:pPr algn="just"/>
            <a:endParaRPr lang="hu-HU" sz="16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13 </a:t>
            </a:r>
            <a:r>
              <a:rPr lang="hu-HU" sz="3400" dirty="0">
                <a:latin typeface="Bookman Old Style" panose="02050604050505020204" pitchFamily="18" charset="0"/>
              </a:rPr>
              <a:t>aki kiragadott minket a sötétség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hatalmából, és átvitt az ő szeretett Fiának országába.</a:t>
            </a:r>
          </a:p>
        </p:txBody>
      </p:sp>
    </p:spTree>
    <p:extLst>
      <p:ext uri="{BB962C8B-B14F-4D97-AF65-F5344CB8AC3E}">
        <p14:creationId xmlns:p14="http://schemas.microsoft.com/office/powerpoint/2010/main" val="91025505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0" y="29925"/>
            <a:ext cx="9252520" cy="621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hu-HU" sz="1600" dirty="0">
                <a:solidFill>
                  <a:srgbClr val="C00000"/>
                </a:solidFill>
                <a:latin typeface="Bookman Old Style" panose="02050604050505020204" pitchFamily="18" charset="0"/>
              </a:rPr>
              <a:t>                       </a:t>
            </a:r>
          </a:p>
          <a:p>
            <a:pPr algn="ctr"/>
            <a:r>
              <a:rPr lang="hu-HU" sz="28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Kolossé 1. 11-23</a:t>
            </a:r>
          </a:p>
          <a:p>
            <a:pPr algn="ctr"/>
            <a:endParaRPr lang="hu-HU" sz="1600" b="1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14 </a:t>
            </a:r>
            <a:r>
              <a:rPr lang="hu-HU" sz="3400" dirty="0">
                <a:latin typeface="Bookman Old Style" panose="02050604050505020204" pitchFamily="18" charset="0"/>
              </a:rPr>
              <a:t>Benne van a mi váltságunk, bűneink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bocsánata,</a:t>
            </a:r>
          </a:p>
          <a:p>
            <a:pPr algn="just"/>
            <a:endParaRPr lang="hu-HU" sz="16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15 </a:t>
            </a:r>
            <a:r>
              <a:rPr lang="hu-HU" sz="3400" dirty="0">
                <a:latin typeface="Bookman Old Style" panose="02050604050505020204" pitchFamily="18" charset="0"/>
              </a:rPr>
              <a:t>aki képe a láthatatlan Istennek, és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minden teremtmény előtt született.</a:t>
            </a:r>
          </a:p>
          <a:p>
            <a:pPr algn="just"/>
            <a:endParaRPr lang="hu-HU" sz="16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16 </a:t>
            </a:r>
            <a:r>
              <a:rPr lang="hu-HU" sz="3400" dirty="0">
                <a:latin typeface="Bookman Old Style" panose="02050604050505020204" pitchFamily="18" charset="0"/>
              </a:rPr>
              <a:t>Mert benne teremtetett minden a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mennyen és a földön, a láthatók és a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láthatatlanok, akár trónok, akár uralmak, akár fejedelemségek, akár hatalmasságok, minden általa és őrá nézve teremtetett.</a:t>
            </a:r>
          </a:p>
        </p:txBody>
      </p:sp>
    </p:spTree>
    <p:extLst>
      <p:ext uri="{BB962C8B-B14F-4D97-AF65-F5344CB8AC3E}">
        <p14:creationId xmlns:p14="http://schemas.microsoft.com/office/powerpoint/2010/main" val="23126240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0" y="29925"/>
            <a:ext cx="9252520" cy="5201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hu-HU" sz="1600" dirty="0">
                <a:solidFill>
                  <a:srgbClr val="C00000"/>
                </a:solidFill>
                <a:latin typeface="Bookman Old Style" panose="02050604050505020204" pitchFamily="18" charset="0"/>
              </a:rPr>
              <a:t>                       </a:t>
            </a:r>
          </a:p>
          <a:p>
            <a:pPr algn="ctr"/>
            <a:r>
              <a:rPr lang="hu-HU" sz="28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Kolossé 1. 11-23</a:t>
            </a:r>
          </a:p>
          <a:p>
            <a:pPr algn="ctr"/>
            <a:endParaRPr lang="hu-HU" sz="1600" b="1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17 </a:t>
            </a:r>
            <a:r>
              <a:rPr lang="hu-HU" sz="3400" dirty="0">
                <a:latin typeface="Bookman Old Style" panose="02050604050505020204" pitchFamily="18" charset="0"/>
              </a:rPr>
              <a:t>Ő előbb volt mindennél, és minden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őbenne áll fenn.</a:t>
            </a:r>
          </a:p>
          <a:p>
            <a:pPr algn="just"/>
            <a:endParaRPr lang="hu-HU" sz="16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18 </a:t>
            </a:r>
            <a:r>
              <a:rPr lang="hu-HU" sz="3400" dirty="0">
                <a:latin typeface="Bookman Old Style" panose="02050604050505020204" pitchFamily="18" charset="0"/>
              </a:rPr>
              <a:t>Ő a feje a testnek, az egyháznak, ő a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kezdet, elsőszülött a halottak közül, hogy mindenekben övé legyen az elsőség.</a:t>
            </a:r>
          </a:p>
          <a:p>
            <a:pPr algn="just"/>
            <a:endParaRPr lang="hu-HU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19 </a:t>
            </a:r>
            <a:r>
              <a:rPr lang="hu-HU" sz="3400" dirty="0">
                <a:latin typeface="Bookman Old Style" panose="02050604050505020204" pitchFamily="18" charset="0"/>
              </a:rPr>
              <a:t>Mert tetszett az Atyának, hogy benne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lakozzék az egész teljesség,</a:t>
            </a:r>
          </a:p>
        </p:txBody>
      </p:sp>
    </p:spTree>
    <p:extLst>
      <p:ext uri="{BB962C8B-B14F-4D97-AF65-F5344CB8AC3E}">
        <p14:creationId xmlns:p14="http://schemas.microsoft.com/office/powerpoint/2010/main" val="313547767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0" y="29925"/>
            <a:ext cx="9252520" cy="621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hu-HU" sz="1600" dirty="0">
                <a:solidFill>
                  <a:srgbClr val="C00000"/>
                </a:solidFill>
                <a:latin typeface="Bookman Old Style" panose="02050604050505020204" pitchFamily="18" charset="0"/>
              </a:rPr>
              <a:t>                       </a:t>
            </a:r>
          </a:p>
          <a:p>
            <a:pPr algn="ctr"/>
            <a:r>
              <a:rPr lang="hu-HU" sz="28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Kolossé 1. 11-23</a:t>
            </a:r>
          </a:p>
          <a:p>
            <a:pPr algn="ctr"/>
            <a:endParaRPr lang="hu-HU" sz="1600" b="1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20 </a:t>
            </a:r>
            <a:r>
              <a:rPr lang="hu-HU" sz="3400" dirty="0">
                <a:latin typeface="Bookman Old Style" panose="02050604050505020204" pitchFamily="18" charset="0"/>
              </a:rPr>
              <a:t>és hogy általa békéltessen meg mindent magával úgy a földön, mint a mennyben,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békességet szerezve keresztjének vére által</a:t>
            </a:r>
          </a:p>
          <a:p>
            <a:pPr algn="just"/>
            <a:endParaRPr lang="hu-HU" sz="16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21 </a:t>
            </a:r>
            <a:r>
              <a:rPr lang="hu-HU" sz="3400" dirty="0">
                <a:latin typeface="Bookman Old Style" panose="02050604050505020204" pitchFamily="18" charset="0"/>
              </a:rPr>
              <a:t>Titeket is, akik egykor idegenek és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ellenséges érzületűek voltatok a gonosz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cselekedetek miatt,</a:t>
            </a:r>
          </a:p>
          <a:p>
            <a:pPr algn="just"/>
            <a:endParaRPr lang="hu-HU" sz="16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22 </a:t>
            </a:r>
            <a:r>
              <a:rPr lang="hu-HU" sz="3400" dirty="0">
                <a:latin typeface="Bookman Old Style" panose="02050604050505020204" pitchFamily="18" charset="0"/>
              </a:rPr>
              <a:t>most megbékéltetett emberi testében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halála által, hogy mint szenteket, tisztákat és feddhetetleneket állítson majd színe elé.</a:t>
            </a:r>
          </a:p>
        </p:txBody>
      </p:sp>
    </p:spTree>
    <p:extLst>
      <p:ext uri="{BB962C8B-B14F-4D97-AF65-F5344CB8AC3E}">
        <p14:creationId xmlns:p14="http://schemas.microsoft.com/office/powerpoint/2010/main" val="206279223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0" y="29925"/>
            <a:ext cx="9252520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hu-HU" sz="1600" dirty="0">
                <a:solidFill>
                  <a:srgbClr val="C00000"/>
                </a:solidFill>
                <a:latin typeface="Bookman Old Style" panose="02050604050505020204" pitchFamily="18" charset="0"/>
              </a:rPr>
              <a:t>                       </a:t>
            </a:r>
          </a:p>
          <a:p>
            <a:pPr algn="ctr"/>
            <a:r>
              <a:rPr lang="hu-HU" sz="28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Kolossé 1. 11-23</a:t>
            </a:r>
          </a:p>
          <a:p>
            <a:pPr algn="ctr"/>
            <a:endParaRPr lang="hu-HU" sz="1600" b="1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23 </a:t>
            </a:r>
            <a:r>
              <a:rPr lang="hu-HU" sz="3400" dirty="0">
                <a:latin typeface="Bookman Old Style" panose="02050604050505020204" pitchFamily="18" charset="0"/>
              </a:rPr>
              <a:t>Ha ugyan megmaradtok a hitben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szilárdan és rendíthetetlenül, és nem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tántorodtok el az evangélium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reménységétől, amelyet hallottatok, amely hirdettetett minden teremtménynek az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ég alatt, és amelynek én, Pál, szolgájává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lettem. meg hálát adni értetek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imádságaimban, megemlékezve rólatok,</a:t>
            </a:r>
          </a:p>
          <a:p>
            <a:pPr algn="just"/>
            <a:endParaRPr lang="hu-HU" sz="16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0943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0" y="29925"/>
            <a:ext cx="9252520" cy="5232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hu-HU" sz="1600" dirty="0">
                <a:solidFill>
                  <a:srgbClr val="C00000"/>
                </a:solidFill>
                <a:latin typeface="Bookman Old Style" panose="02050604050505020204" pitchFamily="18" charset="0"/>
              </a:rPr>
              <a:t>                       </a:t>
            </a:r>
          </a:p>
          <a:p>
            <a:pPr algn="ctr"/>
            <a:r>
              <a:rPr lang="hu-HU" sz="28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Kolossé 3. 1-3</a:t>
            </a:r>
          </a:p>
          <a:p>
            <a:pPr algn="ctr"/>
            <a:endParaRPr lang="hu-HU" sz="1600" b="1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1 </a:t>
            </a:r>
            <a:r>
              <a:rPr lang="hu-HU" sz="3400" dirty="0">
                <a:latin typeface="Bookman Old Style" panose="02050604050505020204" pitchFamily="18" charset="0"/>
              </a:rPr>
              <a:t>Azért ha feltámadtatok Krisztussal, az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Oda fennvalókat keressétek, ahol a Krisztus van, Isten jobbján ülve.</a:t>
            </a:r>
          </a:p>
          <a:p>
            <a:pPr algn="just"/>
            <a:endParaRPr lang="hu-HU" sz="16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2 </a:t>
            </a:r>
            <a:r>
              <a:rPr lang="hu-HU" sz="3400" dirty="0">
                <a:latin typeface="Bookman Old Style" panose="02050604050505020204" pitchFamily="18" charset="0"/>
              </a:rPr>
              <a:t>Az oda fennvalókkal törődjetek, ne a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földiekkel.</a:t>
            </a:r>
          </a:p>
          <a:p>
            <a:pPr algn="just"/>
            <a:endParaRPr lang="hu-HU" sz="16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3 </a:t>
            </a:r>
            <a:r>
              <a:rPr lang="hu-HU" sz="3400" dirty="0">
                <a:latin typeface="Bookman Old Style" panose="02050604050505020204" pitchFamily="18" charset="0"/>
              </a:rPr>
              <a:t>Mert meghaltatok, és a ti éltetek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Krisztussal együtt el van rejtve Istenben.</a:t>
            </a:r>
            <a:endParaRPr lang="hu-HU" sz="16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827648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0" y="29925"/>
            <a:ext cx="9252520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hu-HU" sz="1600" dirty="0">
                <a:solidFill>
                  <a:srgbClr val="C00000"/>
                </a:solidFill>
                <a:latin typeface="Bookman Old Style" panose="02050604050505020204" pitchFamily="18" charset="0"/>
              </a:rPr>
              <a:t>                       </a:t>
            </a:r>
          </a:p>
          <a:p>
            <a:pPr algn="ctr"/>
            <a:r>
              <a:rPr lang="hu-HU" sz="28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Galata 3. 2</a:t>
            </a:r>
          </a:p>
          <a:p>
            <a:pPr algn="ctr"/>
            <a:endParaRPr lang="hu-HU" sz="1600" b="1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2 </a:t>
            </a:r>
            <a:r>
              <a:rPr lang="hu-HU" sz="3400" dirty="0">
                <a:latin typeface="Bookman Old Style" panose="02050604050505020204" pitchFamily="18" charset="0"/>
              </a:rPr>
              <a:t>Csak azt szeretném megtudni tőletek,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hogy a törvény cselekedeteiből kaptátok-e a Lelket vagy a hit hallásából?</a:t>
            </a:r>
            <a:endParaRPr lang="hu-HU" sz="16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342093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0" y="29925"/>
            <a:ext cx="9252520" cy="446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hu-HU" sz="1600" dirty="0">
                <a:solidFill>
                  <a:srgbClr val="C00000"/>
                </a:solidFill>
                <a:latin typeface="Bookman Old Style" panose="02050604050505020204" pitchFamily="18" charset="0"/>
              </a:rPr>
              <a:t>                       </a:t>
            </a:r>
          </a:p>
          <a:p>
            <a:pPr algn="ctr"/>
            <a:r>
              <a:rPr lang="hu-HU" sz="28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János 7. 38-39</a:t>
            </a:r>
          </a:p>
          <a:p>
            <a:pPr algn="ctr"/>
            <a:endParaRPr lang="hu-HU" sz="1600" b="1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38 </a:t>
            </a:r>
            <a:r>
              <a:rPr lang="hu-HU" sz="3400" dirty="0">
                <a:latin typeface="Bookman Old Style" panose="02050604050505020204" pitchFamily="18" charset="0"/>
              </a:rPr>
              <a:t>Aki hisz bennem, amint az Írás mondta, élő víz folyamai áradnak annak </a:t>
            </a:r>
            <a:r>
              <a:rPr lang="hu-HU" sz="3400" dirty="0" err="1">
                <a:latin typeface="Bookman Old Style" panose="02050604050505020204" pitchFamily="18" charset="0"/>
              </a:rPr>
              <a:t>belsejéből</a:t>
            </a:r>
            <a:r>
              <a:rPr lang="hu-HU" sz="3400" dirty="0">
                <a:latin typeface="Bookman Old Style" panose="02050604050505020204" pitchFamily="18" charset="0"/>
              </a:rPr>
              <a:t>.</a:t>
            </a:r>
          </a:p>
          <a:p>
            <a:pPr algn="just"/>
            <a:endParaRPr lang="hu-HU" sz="16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39 </a:t>
            </a:r>
            <a:r>
              <a:rPr lang="hu-HU" sz="3400" dirty="0">
                <a:latin typeface="Bookman Old Style" panose="02050604050505020204" pitchFamily="18" charset="0"/>
              </a:rPr>
              <a:t>Ezt pedig a Lélekről mondta, akit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kapnak majd a benne hívők, mert még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nem adatott a Szentlélek, mivelhogy Jézus még nem dicsőült meg.</a:t>
            </a:r>
            <a:endParaRPr lang="hu-HU" sz="16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101842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0" y="29925"/>
            <a:ext cx="9252520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hu-HU" sz="1600" dirty="0">
                <a:solidFill>
                  <a:srgbClr val="C00000"/>
                </a:solidFill>
                <a:latin typeface="Bookman Old Style" panose="02050604050505020204" pitchFamily="18" charset="0"/>
              </a:rPr>
              <a:t>                       </a:t>
            </a:r>
          </a:p>
          <a:p>
            <a:pPr algn="ctr"/>
            <a:r>
              <a:rPr lang="hu-HU" sz="28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ApCsel 6. 5-9</a:t>
            </a:r>
          </a:p>
          <a:p>
            <a:pPr algn="ctr"/>
            <a:endParaRPr lang="hu-HU" sz="1600" b="1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5 </a:t>
            </a:r>
            <a:r>
              <a:rPr lang="hu-HU" sz="3400" dirty="0">
                <a:latin typeface="Bookman Old Style" panose="02050604050505020204" pitchFamily="18" charset="0"/>
              </a:rPr>
              <a:t>Tetszett ez a beszéd az egész sokaságnak, és kiválasztották Istvánt, aki hittel és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Szentlélekkel teljes férfi volt, Fülöpöt, </a:t>
            </a:r>
          </a:p>
          <a:p>
            <a:pPr algn="just"/>
            <a:r>
              <a:rPr lang="hu-HU" sz="3400" dirty="0" err="1">
                <a:latin typeface="Bookman Old Style" panose="02050604050505020204" pitchFamily="18" charset="0"/>
              </a:rPr>
              <a:t>Prokhoroszt</a:t>
            </a:r>
            <a:r>
              <a:rPr lang="hu-HU" sz="3400" dirty="0">
                <a:latin typeface="Bookman Old Style" panose="02050604050505020204" pitchFamily="18" charset="0"/>
              </a:rPr>
              <a:t>, </a:t>
            </a:r>
            <a:r>
              <a:rPr lang="hu-HU" sz="3400" dirty="0" err="1">
                <a:latin typeface="Bookman Old Style" panose="02050604050505020204" pitchFamily="18" charset="0"/>
              </a:rPr>
              <a:t>Nikánórt</a:t>
            </a:r>
            <a:r>
              <a:rPr lang="hu-HU" sz="3400" dirty="0">
                <a:latin typeface="Bookman Old Style" panose="02050604050505020204" pitchFamily="18" charset="0"/>
              </a:rPr>
              <a:t>, Timónt, </a:t>
            </a:r>
          </a:p>
          <a:p>
            <a:pPr algn="just"/>
            <a:r>
              <a:rPr lang="hu-HU" sz="3400" dirty="0" err="1">
                <a:latin typeface="Bookman Old Style" panose="02050604050505020204" pitchFamily="18" charset="0"/>
              </a:rPr>
              <a:t>Parmenászt</a:t>
            </a:r>
            <a:r>
              <a:rPr lang="hu-HU" sz="3400" dirty="0">
                <a:latin typeface="Bookman Old Style" panose="02050604050505020204" pitchFamily="18" charset="0"/>
              </a:rPr>
              <a:t> és </a:t>
            </a:r>
            <a:r>
              <a:rPr lang="hu-HU" sz="3400" dirty="0" err="1">
                <a:latin typeface="Bookman Old Style" panose="02050604050505020204" pitchFamily="18" charset="0"/>
              </a:rPr>
              <a:t>Nikoláoszt</a:t>
            </a:r>
            <a:r>
              <a:rPr lang="hu-HU" sz="3400" dirty="0">
                <a:latin typeface="Bookman Old Style" panose="02050604050505020204" pitchFamily="18" charset="0"/>
              </a:rPr>
              <a:t>, aki </a:t>
            </a:r>
            <a:r>
              <a:rPr lang="hu-HU" sz="3400" dirty="0" err="1">
                <a:latin typeface="Bookman Old Style" panose="02050604050505020204" pitchFamily="18" charset="0"/>
              </a:rPr>
              <a:t>antiókhiai</a:t>
            </a:r>
            <a:r>
              <a:rPr lang="hu-HU" sz="3400" dirty="0">
                <a:latin typeface="Bookman Old Style" panose="02050604050505020204" pitchFamily="18" charset="0"/>
              </a:rPr>
              <a:t> </a:t>
            </a:r>
          </a:p>
          <a:p>
            <a:pPr algn="just"/>
            <a:r>
              <a:rPr lang="hu-HU" sz="3400" dirty="0" err="1">
                <a:latin typeface="Bookman Old Style" panose="02050604050505020204" pitchFamily="18" charset="0"/>
              </a:rPr>
              <a:t>prozelita</a:t>
            </a:r>
            <a:r>
              <a:rPr lang="hu-HU" sz="3400" dirty="0">
                <a:latin typeface="Bookman Old Style" panose="02050604050505020204" pitchFamily="18" charset="0"/>
              </a:rPr>
              <a:t> volt,</a:t>
            </a:r>
          </a:p>
          <a:p>
            <a:pPr algn="just"/>
            <a:endParaRPr lang="hu-HU" sz="16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6 </a:t>
            </a:r>
            <a:r>
              <a:rPr lang="hu-HU" sz="3400" dirty="0">
                <a:latin typeface="Bookman Old Style" panose="02050604050505020204" pitchFamily="18" charset="0"/>
              </a:rPr>
              <a:t>akiket az apostolok elé állítottak, majd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imádkoztak, és rájuk tették kezüket.</a:t>
            </a:r>
          </a:p>
        </p:txBody>
      </p:sp>
    </p:spTree>
    <p:extLst>
      <p:ext uri="{BB962C8B-B14F-4D97-AF65-F5344CB8AC3E}">
        <p14:creationId xmlns:p14="http://schemas.microsoft.com/office/powerpoint/2010/main" val="1549822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-36512" y="0"/>
            <a:ext cx="9217024" cy="6786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hu-HU" sz="1100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hu-HU" sz="24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Kol 2. 2-8</a:t>
            </a:r>
            <a:endParaRPr lang="hu-HU" sz="1600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just"/>
            <a:endParaRPr lang="hu-HU" sz="20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5</a:t>
            </a:r>
            <a:r>
              <a:rPr lang="hu-HU" sz="3400" dirty="0">
                <a:latin typeface="Bookman Old Style" panose="02050604050505020204" pitchFamily="18" charset="0"/>
              </a:rPr>
              <a:t> Mert ha testben ugyan távol vagyok is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tőletek, de lélekben veletek vagyok, és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örömmel látom a szép rendet köztetek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és Krisztusba vetett hitetek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rendíthetetlenségét.</a:t>
            </a:r>
          </a:p>
          <a:p>
            <a:pPr algn="just"/>
            <a:endParaRPr lang="hu-HU" sz="20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6 </a:t>
            </a:r>
            <a:r>
              <a:rPr lang="hu-HU" sz="3400" dirty="0">
                <a:latin typeface="Bookman Old Style" panose="02050604050505020204" pitchFamily="18" charset="0"/>
              </a:rPr>
              <a:t>Azért amint elfogadtátok a Krisztus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Jézust, az Urat, úgy járjatok is őbenne,</a:t>
            </a:r>
          </a:p>
          <a:p>
            <a:pPr algn="just"/>
            <a:endParaRPr lang="hu-HU" sz="20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7 </a:t>
            </a:r>
            <a:r>
              <a:rPr lang="hu-HU" sz="3400" dirty="0">
                <a:latin typeface="Bookman Old Style" panose="02050604050505020204" pitchFamily="18" charset="0"/>
              </a:rPr>
              <a:t>meggyökerezve és benne felépülve,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megerősödve a hitben, bővölködve a hála-adásban, ahogyan arra tanítottak titeket.</a:t>
            </a:r>
          </a:p>
        </p:txBody>
      </p:sp>
    </p:spTree>
    <p:extLst>
      <p:ext uri="{BB962C8B-B14F-4D97-AF65-F5344CB8AC3E}">
        <p14:creationId xmlns:p14="http://schemas.microsoft.com/office/powerpoint/2010/main" val="366233330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0" y="29925"/>
            <a:ext cx="9252520" cy="492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hu-HU" sz="1600" dirty="0">
                <a:solidFill>
                  <a:srgbClr val="C00000"/>
                </a:solidFill>
                <a:latin typeface="Bookman Old Style" panose="02050604050505020204" pitchFamily="18" charset="0"/>
              </a:rPr>
              <a:t>                       </a:t>
            </a:r>
          </a:p>
          <a:p>
            <a:pPr algn="ctr"/>
            <a:r>
              <a:rPr lang="hu-HU" sz="28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ApCsel 6. 5-9</a:t>
            </a:r>
          </a:p>
          <a:p>
            <a:pPr algn="ctr"/>
            <a:endParaRPr lang="hu-HU" sz="1600" b="1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7 </a:t>
            </a:r>
            <a:r>
              <a:rPr lang="hu-HU" sz="3400" dirty="0">
                <a:latin typeface="Bookman Old Style" panose="02050604050505020204" pitchFamily="18" charset="0"/>
              </a:rPr>
              <a:t>Az Isten igéje pedig terjedt, és a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tanítványok száma igen megnövekedett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Jeruzsálemben, és a papok közül is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nagyon sokan engedtek a hitnek.</a:t>
            </a:r>
          </a:p>
          <a:p>
            <a:pPr algn="just"/>
            <a:endParaRPr lang="hu-HU" sz="16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8 </a:t>
            </a:r>
            <a:r>
              <a:rPr lang="hu-HU" sz="3400" dirty="0">
                <a:latin typeface="Bookman Old Style" panose="02050604050505020204" pitchFamily="18" charset="0"/>
              </a:rPr>
              <a:t>István pedig kegyelemmel és erővel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teljesen, nagy csodákat és jeleket tett a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nép között.</a:t>
            </a:r>
          </a:p>
        </p:txBody>
      </p:sp>
    </p:spTree>
    <p:extLst>
      <p:ext uri="{BB962C8B-B14F-4D97-AF65-F5344CB8AC3E}">
        <p14:creationId xmlns:p14="http://schemas.microsoft.com/office/powerpoint/2010/main" val="346267308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0" y="29925"/>
            <a:ext cx="9252520" cy="363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hu-HU" sz="1600" dirty="0">
                <a:solidFill>
                  <a:srgbClr val="C00000"/>
                </a:solidFill>
                <a:latin typeface="Bookman Old Style" panose="02050604050505020204" pitchFamily="18" charset="0"/>
              </a:rPr>
              <a:t>                       </a:t>
            </a:r>
          </a:p>
          <a:p>
            <a:pPr algn="ctr"/>
            <a:r>
              <a:rPr lang="hu-HU" sz="28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ApCsel 6. 5-9</a:t>
            </a:r>
          </a:p>
          <a:p>
            <a:pPr algn="ctr"/>
            <a:endParaRPr lang="hu-HU" sz="1600" b="1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9</a:t>
            </a:r>
            <a:r>
              <a:rPr lang="hu-HU" sz="3400" dirty="0">
                <a:latin typeface="Bookman Old Style" panose="02050604050505020204" pitchFamily="18" charset="0"/>
              </a:rPr>
              <a:t>Azonban a zsinagógából előálltak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némelyek, akiket szabadosoknak neveztek, valamint a ciréneiek, az alexandriaiak, a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ciliciaiak és az ázsiaiak, és vitatkozni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kezdtek Istvánnal.</a:t>
            </a:r>
            <a:endParaRPr lang="hu-HU" sz="16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9838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0" y="188640"/>
            <a:ext cx="9217024" cy="3554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hu-HU" sz="1100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hu-HU" sz="24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Kol 2. 2-8</a:t>
            </a:r>
            <a:endParaRPr lang="hu-HU" sz="1600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just"/>
            <a:endParaRPr lang="hu-HU" sz="20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8</a:t>
            </a:r>
            <a:r>
              <a:rPr lang="hu-HU" sz="3400" dirty="0">
                <a:latin typeface="Bookman Old Style" panose="02050604050505020204" pitchFamily="18" charset="0"/>
              </a:rPr>
              <a:t> Vigyázzatok, hogy rabul ne ejtsen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titeket valaki bölcselkedéssel és üres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megtévesztéssel, amely emberi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hagyományokon és a világ elemi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tanításain alapul, és nem Krisztus szerinti</a:t>
            </a:r>
          </a:p>
        </p:txBody>
      </p:sp>
    </p:spTree>
    <p:extLst>
      <p:ext uri="{BB962C8B-B14F-4D97-AF65-F5344CB8AC3E}">
        <p14:creationId xmlns:p14="http://schemas.microsoft.com/office/powerpoint/2010/main" val="3794156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0" y="17993"/>
            <a:ext cx="925252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hu-HU" sz="1600" dirty="0">
                <a:solidFill>
                  <a:srgbClr val="C00000"/>
                </a:solidFill>
                <a:latin typeface="Bookman Old Style" panose="02050604050505020204" pitchFamily="18" charset="0"/>
              </a:rPr>
              <a:t>                       </a:t>
            </a:r>
          </a:p>
          <a:p>
            <a:pPr algn="ctr"/>
            <a:r>
              <a:rPr lang="hu-HU" sz="28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1Tim 4. 1</a:t>
            </a:r>
          </a:p>
          <a:p>
            <a:pPr algn="ctr">
              <a:lnSpc>
                <a:spcPct val="150000"/>
              </a:lnSpc>
            </a:pPr>
            <a:endParaRPr lang="hu-HU" sz="2000" b="1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20 </a:t>
            </a:r>
            <a:r>
              <a:rPr lang="hu-HU" sz="3400" dirty="0">
                <a:latin typeface="Bookman Old Style" panose="02050604050505020204" pitchFamily="18" charset="0"/>
              </a:rPr>
              <a:t>A Lélek pedig világosan mondja, hogy </a:t>
            </a:r>
          </a:p>
          <a:p>
            <a:pPr algn="just">
              <a:lnSpc>
                <a:spcPct val="150000"/>
              </a:lnSpc>
            </a:pPr>
            <a:r>
              <a:rPr lang="hu-HU" sz="3400" dirty="0">
                <a:latin typeface="Bookman Old Style" panose="02050604050505020204" pitchFamily="18" charset="0"/>
              </a:rPr>
              <a:t>az utolsó időkben némelyek elszakadnak </a:t>
            </a:r>
          </a:p>
          <a:p>
            <a:pPr algn="just">
              <a:lnSpc>
                <a:spcPct val="150000"/>
              </a:lnSpc>
            </a:pPr>
            <a:r>
              <a:rPr lang="hu-HU" sz="3400" dirty="0">
                <a:latin typeface="Bookman Old Style" panose="02050604050505020204" pitchFamily="18" charset="0"/>
              </a:rPr>
              <a:t>a hittől, mert hitető lelkekre és ördögök </a:t>
            </a:r>
          </a:p>
          <a:p>
            <a:pPr algn="just">
              <a:lnSpc>
                <a:spcPct val="150000"/>
              </a:lnSpc>
            </a:pPr>
            <a:r>
              <a:rPr lang="hu-HU" sz="3400" dirty="0">
                <a:latin typeface="Bookman Old Style" panose="02050604050505020204" pitchFamily="18" charset="0"/>
              </a:rPr>
              <a:t>tanításaira figyelnek</a:t>
            </a:r>
            <a:r>
              <a:rPr lang="hu-HU" sz="1100" dirty="0">
                <a:latin typeface="Bookman Old Style" panose="02050604050505020204" pitchFamily="18" charset="0"/>
              </a:rPr>
              <a:t>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295787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0" y="17993"/>
            <a:ext cx="9252520" cy="5786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hu-HU" sz="1600" dirty="0">
                <a:solidFill>
                  <a:srgbClr val="C00000"/>
                </a:solidFill>
                <a:latin typeface="Bookman Old Style" panose="02050604050505020204" pitchFamily="18" charset="0"/>
              </a:rPr>
              <a:t>                       </a:t>
            </a:r>
          </a:p>
          <a:p>
            <a:pPr algn="ctr"/>
            <a:r>
              <a:rPr lang="hu-HU" sz="28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Máté 14. 25-31</a:t>
            </a:r>
          </a:p>
          <a:p>
            <a:pPr algn="ctr"/>
            <a:endParaRPr lang="hu-HU" sz="2000" b="1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25 </a:t>
            </a:r>
            <a:r>
              <a:rPr lang="hu-HU" sz="3400" dirty="0">
                <a:latin typeface="Bookman Old Style" panose="02050604050505020204" pitchFamily="18" charset="0"/>
              </a:rPr>
              <a:t>Az éjszaka negyedik őrváltása idején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odament hozzájuk Jézus a tengeren járva.</a:t>
            </a:r>
          </a:p>
          <a:p>
            <a:pPr algn="just"/>
            <a:endParaRPr lang="hu-HU" sz="1600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26 </a:t>
            </a:r>
            <a:r>
              <a:rPr lang="hu-HU" sz="3400" dirty="0">
                <a:latin typeface="Bookman Old Style" panose="02050604050505020204" pitchFamily="18" charset="0"/>
              </a:rPr>
              <a:t>Amikor meglátták a tanítványok, hogy ő a tengeren jár, megrémültek, és azt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mondták: Kísértet ez! És félelmükben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kiáltoztak.</a:t>
            </a:r>
          </a:p>
          <a:p>
            <a:pPr algn="just"/>
            <a:endParaRPr lang="hu-HU" sz="16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27</a:t>
            </a:r>
            <a:r>
              <a:rPr lang="hu-HU" sz="3600" dirty="0">
                <a:solidFill>
                  <a:srgbClr val="C00000"/>
                </a:solidFill>
                <a:latin typeface="Bookman Old Style" panose="02050604050505020204" pitchFamily="18" charset="0"/>
              </a:rPr>
              <a:t> </a:t>
            </a:r>
            <a:r>
              <a:rPr lang="hu-HU" sz="3400" dirty="0">
                <a:latin typeface="Bookman Old Style" panose="02050604050505020204" pitchFamily="18" charset="0"/>
              </a:rPr>
              <a:t>De Jézus azonnal megszólította őket: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Bízzatok, én vagyok, ne féljetek!</a:t>
            </a:r>
          </a:p>
        </p:txBody>
      </p:sp>
    </p:spTree>
    <p:extLst>
      <p:ext uri="{BB962C8B-B14F-4D97-AF65-F5344CB8AC3E}">
        <p14:creationId xmlns:p14="http://schemas.microsoft.com/office/powerpoint/2010/main" val="3416993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0" y="17993"/>
            <a:ext cx="9144000" cy="6309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hu-HU" sz="1600" dirty="0">
                <a:solidFill>
                  <a:srgbClr val="C00000"/>
                </a:solidFill>
                <a:latin typeface="Bookman Old Style" panose="02050604050505020204" pitchFamily="18" charset="0"/>
              </a:rPr>
              <a:t>                       </a:t>
            </a:r>
          </a:p>
          <a:p>
            <a:pPr algn="ctr"/>
            <a:r>
              <a:rPr lang="hu-HU" sz="28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Máté 14. 25-31</a:t>
            </a:r>
          </a:p>
          <a:p>
            <a:pPr algn="ctr"/>
            <a:endParaRPr lang="hu-HU" sz="2000" b="1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28 </a:t>
            </a:r>
            <a:r>
              <a:rPr lang="hu-HU" sz="3400" dirty="0">
                <a:latin typeface="Bookman Old Style" panose="02050604050505020204" pitchFamily="18" charset="0"/>
              </a:rPr>
              <a:t>Péter pedig így válaszolt: Uram, ha te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vagy, parancsolj, hogy hozzád mehessek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a vízen.</a:t>
            </a:r>
          </a:p>
          <a:p>
            <a:pPr algn="just"/>
            <a:endParaRPr lang="hu-HU" sz="16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29</a:t>
            </a:r>
            <a:r>
              <a:rPr lang="hu-HU" sz="3600" dirty="0">
                <a:solidFill>
                  <a:srgbClr val="C00000"/>
                </a:solidFill>
                <a:latin typeface="Bookman Old Style" panose="02050604050505020204" pitchFamily="18" charset="0"/>
              </a:rPr>
              <a:t> </a:t>
            </a:r>
            <a:r>
              <a:rPr lang="hu-HU" sz="3400" dirty="0">
                <a:latin typeface="Bookman Old Style" panose="02050604050505020204" pitchFamily="18" charset="0"/>
              </a:rPr>
              <a:t>Ő pedig azt mondta: Jöjj! Erre Péter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kiszállt a hajóból, és a vízen járva Jézus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felé tartott.</a:t>
            </a:r>
          </a:p>
          <a:p>
            <a:pPr algn="just"/>
            <a:endParaRPr lang="hu-HU" sz="1600" dirty="0"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30</a:t>
            </a:r>
            <a:r>
              <a:rPr lang="hu-HU" sz="3400" dirty="0">
                <a:latin typeface="Bookman Old Style" panose="02050604050505020204" pitchFamily="18" charset="0"/>
              </a:rPr>
              <a:t>De látva a szelet, megrémült, és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süllyedni kezdett. Rémülten kiáltott: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Uram, ments meg!</a:t>
            </a:r>
          </a:p>
        </p:txBody>
      </p:sp>
    </p:spTree>
    <p:extLst>
      <p:ext uri="{BB962C8B-B14F-4D97-AF65-F5344CB8AC3E}">
        <p14:creationId xmlns:p14="http://schemas.microsoft.com/office/powerpoint/2010/main" val="18190483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0" y="17993"/>
            <a:ext cx="9252520" cy="2646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hu-HU" sz="1600" dirty="0">
                <a:solidFill>
                  <a:srgbClr val="C00000"/>
                </a:solidFill>
                <a:latin typeface="Bookman Old Style" panose="02050604050505020204" pitchFamily="18" charset="0"/>
              </a:rPr>
              <a:t>                       </a:t>
            </a:r>
          </a:p>
          <a:p>
            <a:pPr algn="ctr"/>
            <a:r>
              <a:rPr lang="hu-HU" sz="28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Máté 14. 25-31</a:t>
            </a:r>
          </a:p>
          <a:p>
            <a:pPr algn="ctr"/>
            <a:endParaRPr lang="hu-HU" sz="2000" b="1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just"/>
            <a:r>
              <a:rPr lang="hu-HU" sz="2400" dirty="0">
                <a:solidFill>
                  <a:srgbClr val="C00000"/>
                </a:solidFill>
                <a:latin typeface="Bookman Old Style" panose="02050604050505020204" pitchFamily="18" charset="0"/>
              </a:rPr>
              <a:t>31 </a:t>
            </a:r>
            <a:r>
              <a:rPr lang="hu-HU" sz="3400" dirty="0">
                <a:latin typeface="Bookman Old Style" panose="02050604050505020204" pitchFamily="18" charset="0"/>
              </a:rPr>
              <a:t>Jézus pedig azonnal kinyújtotta kezét, megragadta őt, és azt mondta neki: </a:t>
            </a:r>
          </a:p>
          <a:p>
            <a:pPr algn="just"/>
            <a:r>
              <a:rPr lang="hu-HU" sz="3400" dirty="0">
                <a:latin typeface="Bookman Old Style" panose="02050604050505020204" pitchFamily="18" charset="0"/>
              </a:rPr>
              <a:t>Kicsinyhitű, miért kételkedtél? </a:t>
            </a:r>
          </a:p>
        </p:txBody>
      </p:sp>
    </p:spTree>
    <p:extLst>
      <p:ext uri="{BB962C8B-B14F-4D97-AF65-F5344CB8AC3E}">
        <p14:creationId xmlns:p14="http://schemas.microsoft.com/office/powerpoint/2010/main" val="985135325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8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1071</TotalTime>
  <Words>2174</Words>
  <Application>Microsoft Office PowerPoint</Application>
  <PresentationFormat>Diavetítés a képernyőre (4:3 oldalarány)</PresentationFormat>
  <Paragraphs>439</Paragraphs>
  <Slides>41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2</vt:i4>
      </vt:variant>
      <vt:variant>
        <vt:lpstr>Diacímek</vt:lpstr>
      </vt:variant>
      <vt:variant>
        <vt:i4>41</vt:i4>
      </vt:variant>
    </vt:vector>
  </HeadingPairs>
  <TitlesOfParts>
    <vt:vector size="47" baseType="lpstr">
      <vt:lpstr>Malgun Gothic</vt:lpstr>
      <vt:lpstr>Arial</vt:lpstr>
      <vt:lpstr>Bookman Old Style</vt:lpstr>
      <vt:lpstr>Calibri</vt:lpstr>
      <vt:lpstr>Custom Design</vt:lpstr>
      <vt:lpstr>8_Office Theme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Jassó Attila</cp:lastModifiedBy>
  <cp:revision>91</cp:revision>
  <dcterms:created xsi:type="dcterms:W3CDTF">2014-04-01T16:35:38Z</dcterms:created>
  <dcterms:modified xsi:type="dcterms:W3CDTF">2018-01-27T15:30:12Z</dcterms:modified>
</cp:coreProperties>
</file>